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handoutMasterIdLst>
    <p:handoutMasterId r:id="rId26"/>
  </p:handoutMasterIdLst>
  <p:sldIdLst>
    <p:sldId id="256" r:id="rId2"/>
    <p:sldId id="257" r:id="rId3"/>
    <p:sldId id="259" r:id="rId4"/>
    <p:sldId id="308" r:id="rId5"/>
    <p:sldId id="262" r:id="rId6"/>
    <p:sldId id="309" r:id="rId7"/>
    <p:sldId id="263" r:id="rId8"/>
    <p:sldId id="264" r:id="rId9"/>
    <p:sldId id="299" r:id="rId10"/>
    <p:sldId id="265" r:id="rId11"/>
    <p:sldId id="272" r:id="rId12"/>
    <p:sldId id="287" r:id="rId13"/>
    <p:sldId id="296" r:id="rId14"/>
    <p:sldId id="303" r:id="rId15"/>
    <p:sldId id="304" r:id="rId16"/>
    <p:sldId id="305" r:id="rId17"/>
    <p:sldId id="284" r:id="rId18"/>
    <p:sldId id="285" r:id="rId19"/>
    <p:sldId id="288" r:id="rId20"/>
    <p:sldId id="292" r:id="rId21"/>
    <p:sldId id="307" r:id="rId22"/>
    <p:sldId id="280" r:id="rId23"/>
    <p:sldId id="281"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77719" autoAdjust="0"/>
  </p:normalViewPr>
  <p:slideViewPr>
    <p:cSldViewPr>
      <p:cViewPr varScale="1">
        <p:scale>
          <a:sx n="57" d="100"/>
          <a:sy n="57" d="100"/>
        </p:scale>
        <p:origin x="-882" y="-90"/>
      </p:cViewPr>
      <p:guideLst>
        <p:guide orient="horz" pos="2160"/>
        <p:guide pos="2880"/>
      </p:guideLst>
    </p:cSldViewPr>
  </p:slideViewPr>
  <p:outlineViewPr>
    <p:cViewPr>
      <p:scale>
        <a:sx n="33" d="100"/>
        <a:sy n="33" d="100"/>
      </p:scale>
      <p:origin x="54" y="1098"/>
    </p:cViewPr>
  </p:outlineViewPr>
  <p:notesTextViewPr>
    <p:cViewPr>
      <p:scale>
        <a:sx n="100" d="100"/>
        <a:sy n="100" d="100"/>
      </p:scale>
      <p:origin x="0" y="0"/>
    </p:cViewPr>
  </p:notesTextViewPr>
  <p:notesViewPr>
    <p:cSldViewPr>
      <p:cViewPr varScale="1">
        <p:scale>
          <a:sx n="60" d="100"/>
          <a:sy n="60" d="100"/>
        </p:scale>
        <p:origin x="-2490" y="-8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617DC7E6-AF16-4221-9EC0-6BD81ED2741C}" type="datetimeFigureOut">
              <a:rPr lang="en-US"/>
              <a:pPr>
                <a:defRPr/>
              </a:pPr>
              <a:t>7/22/2014</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C2772D2B-68BF-43D4-8199-02426E2B9F59}"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E595548E-4CF8-447F-B0E2-E076EEF026E4}" type="datetimeFigureOut">
              <a:rPr lang="en-US"/>
              <a:pPr>
                <a:defRPr/>
              </a:pPr>
              <a:t>7/22/2014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5F3DE9FA-DB12-4A52-B9AA-22DF35071212}"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327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6F4D8D-75B8-4EFA-8B3E-2FE0E2109DBD}" type="slidenum">
              <a:rPr lang="en-US" smtClean="0"/>
              <a:pPr fontAlgn="base">
                <a:spcBef>
                  <a:spcPct val="0"/>
                </a:spcBef>
                <a:spcAft>
                  <a:spcPct val="0"/>
                </a:spcAft>
                <a:defRPr/>
              </a:pPr>
              <a:t>1</a:t>
            </a:fld>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409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B2B3095-7078-43CE-84D2-E6BB8E5909A7}" type="slidenum">
              <a:rPr lang="en-US" smtClean="0"/>
              <a:pPr fontAlgn="base">
                <a:spcBef>
                  <a:spcPct val="0"/>
                </a:spcBef>
                <a:spcAft>
                  <a:spcPct val="0"/>
                </a:spcAft>
                <a:defRPr/>
              </a:pPr>
              <a:t>10</a:t>
            </a:fld>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460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D9BC420-2D83-4871-A186-2BAFC45EDB88}" type="slidenum">
              <a:rPr lang="en-US" smtClean="0"/>
              <a:pPr fontAlgn="base">
                <a:spcBef>
                  <a:spcPct val="0"/>
                </a:spcBef>
                <a:spcAft>
                  <a:spcPct val="0"/>
                </a:spcAft>
                <a:defRPr/>
              </a:pPr>
              <a:t>11</a:t>
            </a:fld>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F3DE9FA-DB12-4A52-B9AA-22DF35071212}" type="slidenum">
              <a:rPr lang="en-US" smtClean="0"/>
              <a:pPr>
                <a:defRPr/>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F3DE9FA-DB12-4A52-B9AA-22DF35071212}" type="slidenum">
              <a:rPr lang="en-US" smtClean="0"/>
              <a:pPr>
                <a:defRPr/>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F3DE9FA-DB12-4A52-B9AA-22DF35071212}" type="slidenum">
              <a:rPr lang="en-US" smtClean="0"/>
              <a:pPr>
                <a:defRPr/>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F3DE9FA-DB12-4A52-B9AA-22DF35071212}" type="slidenum">
              <a:rPr lang="en-US" smtClean="0"/>
              <a:pPr>
                <a:defRPr/>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F3DE9FA-DB12-4A52-B9AA-22DF35071212}" type="slidenum">
              <a:rPr lang="en-US" smtClean="0"/>
              <a:pPr>
                <a:defRPr/>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430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1E7F161-7D69-4391-B50E-5E6634D8582A}" type="slidenum">
              <a:rPr lang="en-US" smtClean="0"/>
              <a:pPr fontAlgn="base">
                <a:spcBef>
                  <a:spcPct val="0"/>
                </a:spcBef>
                <a:spcAft>
                  <a:spcPct val="0"/>
                </a:spcAft>
                <a:defRPr/>
              </a:pPr>
              <a:t>17</a:t>
            </a:fld>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F3DE9FA-DB12-4A52-B9AA-22DF35071212}" type="slidenum">
              <a:rPr lang="en-US" smtClean="0"/>
              <a:pPr>
                <a:defRPr/>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F3DE9FA-DB12-4A52-B9AA-22DF35071212}" type="slidenum">
              <a:rPr lang="en-US" smtClean="0"/>
              <a:pPr>
                <a:defRPr/>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F3DE9FA-DB12-4A52-B9AA-22DF35071212}" type="slidenum">
              <a:rPr lang="en-US" smtClean="0"/>
              <a:pPr>
                <a:defRPr/>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
        <p:nvSpPr>
          <p:cNvPr id="28676" name="Slide Number Placeholder 3"/>
          <p:cNvSpPr>
            <a:spLocks noGrp="1"/>
          </p:cNvSpPr>
          <p:nvPr>
            <p:ph type="sldNum" sz="quarter" idx="5"/>
          </p:nvPr>
        </p:nvSpPr>
        <p:spPr/>
        <p:txBody>
          <a:bodyPr/>
          <a:lstStyle/>
          <a:p>
            <a:pPr>
              <a:defRPr/>
            </a:pPr>
            <a:fld id="{E3FDEDEC-BAB9-4346-980C-22097A35A2E5}" type="slidenum">
              <a:rPr lang="en-US" smtClean="0"/>
              <a:pPr>
                <a:defRPr/>
              </a:pPr>
              <a:t>20</a:t>
            </a:fld>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368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2698688-A97C-40B9-AAA7-6E75075BE425}" type="slidenum">
              <a:rPr lang="en-US" smtClean="0"/>
              <a:pPr fontAlgn="base">
                <a:spcBef>
                  <a:spcPct val="0"/>
                </a:spcBef>
                <a:spcAft>
                  <a:spcPct val="0"/>
                </a:spcAft>
                <a:defRPr/>
              </a:pPr>
              <a:t>21</a:t>
            </a:fld>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512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DF75E57-3FF2-438B-A9EF-43358CF8A89E}" type="slidenum">
              <a:rPr lang="en-US" smtClean="0"/>
              <a:pPr fontAlgn="base">
                <a:spcBef>
                  <a:spcPct val="0"/>
                </a:spcBef>
                <a:spcAft>
                  <a:spcPct val="0"/>
                </a:spcAft>
                <a:defRPr/>
              </a:pPr>
              <a:t>22</a:t>
            </a:fld>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522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8E3686E-7E37-4FE0-BECF-D06D256BECBC}" type="slidenum">
              <a:rPr lang="en-US" smtClean="0"/>
              <a:pPr fontAlgn="base">
                <a:spcBef>
                  <a:spcPct val="0"/>
                </a:spcBef>
                <a:spcAft>
                  <a:spcPct val="0"/>
                </a:spcAft>
                <a:defRPr/>
              </a:pPr>
              <a:t>23</a:t>
            </a:fld>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buFontTx/>
              <a:buNone/>
            </a:pPr>
            <a:endParaRPr lang="en-US" dirty="0" smtClean="0"/>
          </a:p>
        </p:txBody>
      </p:sp>
      <p:sp>
        <p:nvSpPr>
          <p:cNvPr id="3379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6EEBF46-604D-4896-BB67-63AA7D88D1FA}" type="slidenum">
              <a:rPr lang="en-US" smtClean="0"/>
              <a:pPr fontAlgn="base">
                <a:spcBef>
                  <a:spcPct val="0"/>
                </a:spcBef>
                <a:spcAft>
                  <a:spcPct val="0"/>
                </a:spcAft>
                <a:defRPr/>
              </a:pPr>
              <a:t>3</a:t>
            </a:fld>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F3DE9FA-DB12-4A52-B9AA-22DF35071212}"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378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9E96D0D-B494-4E5F-9707-FECF4F3E5D78}" type="slidenum">
              <a:rPr lang="en-US" smtClean="0"/>
              <a:pPr fontAlgn="base">
                <a:spcBef>
                  <a:spcPct val="0"/>
                </a:spcBef>
                <a:spcAft>
                  <a:spcPct val="0"/>
                </a:spcAft>
                <a:defRPr/>
              </a:pPr>
              <a:t>5</a:t>
            </a:fld>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378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9E96D0D-B494-4E5F-9707-FECF4F3E5D78}" type="slidenum">
              <a:rPr lang="en-US" smtClean="0"/>
              <a:pPr fontAlgn="base">
                <a:spcBef>
                  <a:spcPct val="0"/>
                </a:spcBef>
                <a:spcAft>
                  <a:spcPct val="0"/>
                </a:spcAft>
                <a:defRPr/>
              </a:pPr>
              <a:t>6</a:t>
            </a:fld>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389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9CDC8AE-67AD-4CC1-A015-DA00E852CB77}" type="slidenum">
              <a:rPr lang="en-US" smtClean="0"/>
              <a:pPr fontAlgn="base">
                <a:spcBef>
                  <a:spcPct val="0"/>
                </a:spcBef>
                <a:spcAft>
                  <a:spcPct val="0"/>
                </a:spcAft>
                <a:defRPr/>
              </a:pPr>
              <a:t>7</a:t>
            </a:fld>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3847A32-C7FB-45C5-A988-172077723094}" type="slidenum">
              <a:rPr lang="en-US" smtClean="0"/>
              <a:pPr fontAlgn="base">
                <a:spcBef>
                  <a:spcPct val="0"/>
                </a:spcBef>
                <a:spcAft>
                  <a:spcPct val="0"/>
                </a:spcAft>
                <a:defRPr/>
              </a:pPr>
              <a:t>8</a:t>
            </a:fld>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3847A32-C7FB-45C5-A988-172077723094}" type="slidenum">
              <a:rPr lang="en-US" smtClean="0"/>
              <a:pPr fontAlgn="base">
                <a:spcBef>
                  <a:spcPct val="0"/>
                </a:spcBef>
                <a:spcAft>
                  <a:spcPct val="0"/>
                </a:spcAft>
                <a:defRPr/>
              </a:pPr>
              <a:t>9</a:t>
            </a:fld>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D424D05E-8149-4A8D-97E4-04296125FA4A}" type="datetime1">
              <a:rPr lang="en-US"/>
              <a:pPr>
                <a:defRPr/>
              </a:pPr>
              <a:t>7/22/2014</a:t>
            </a:fld>
            <a:endParaRPr lang="en-US" dirty="0"/>
          </a:p>
        </p:txBody>
      </p:sp>
      <p:sp>
        <p:nvSpPr>
          <p:cNvPr id="5" name="Footer Placeholder 18"/>
          <p:cNvSpPr>
            <a:spLocks noGrp="1"/>
          </p:cNvSpPr>
          <p:nvPr>
            <p:ph type="ftr" sz="quarter" idx="11"/>
          </p:nvPr>
        </p:nvSpPr>
        <p:spPr/>
        <p:txBody>
          <a:bodyPr/>
          <a:lstStyle>
            <a:lvl1pPr>
              <a:defRPr/>
            </a:lvl1pPr>
          </a:lstStyle>
          <a:p>
            <a:pPr>
              <a:defRPr/>
            </a:pPr>
            <a:endParaRPr lang="en-US" dirty="0"/>
          </a:p>
        </p:txBody>
      </p:sp>
      <p:sp>
        <p:nvSpPr>
          <p:cNvPr id="6" name="Slide Number Placeholder 26"/>
          <p:cNvSpPr>
            <a:spLocks noGrp="1"/>
          </p:cNvSpPr>
          <p:nvPr>
            <p:ph type="sldNum" sz="quarter" idx="12"/>
          </p:nvPr>
        </p:nvSpPr>
        <p:spPr/>
        <p:txBody>
          <a:bodyPr/>
          <a:lstStyle>
            <a:lvl1pPr>
              <a:defRPr/>
            </a:lvl1pPr>
          </a:lstStyle>
          <a:p>
            <a:pPr>
              <a:defRPr/>
            </a:pPr>
            <a:fld id="{1E258F74-3C26-42FD-97C7-5BC94F55FFC6}"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AC05722E-7B4D-496B-84EB-2D0DC722D470}" type="datetime1">
              <a:rPr lang="en-US"/>
              <a:pPr>
                <a:defRPr/>
              </a:pPr>
              <a:t>7/22/2014</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422DC8DC-DB1F-4802-8049-EAD936F880A2}"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2AC3CE7-D5BF-4FB6-80C0-9D9508843F28}" type="datetime1">
              <a:rPr lang="en-US"/>
              <a:pPr>
                <a:defRPr/>
              </a:pPr>
              <a:t>7/22/2014</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9ED9B845-D277-4E74-A392-1EDC3A5A37FE}"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A5FDCE5F-B761-4F31-AC80-78B10330F6A5}" type="datetime1">
              <a:rPr lang="en-US"/>
              <a:pPr>
                <a:defRPr/>
              </a:pPr>
              <a:t>7/22/2014</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394DDD8B-D1F1-4AF8-A9D5-AD27678ED97B}"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34ECEEF-22D8-4E85-8B04-E6CFF6786FD2}" type="datetime1">
              <a:rPr lang="en-US"/>
              <a:pPr>
                <a:defRPr/>
              </a:pPr>
              <a:t>7/22/2014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C7B730B-0651-4EF4-8273-55B2E2D6DE08}"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23320C77-701B-420F-8D31-F0A157DD4CA7}" type="datetime1">
              <a:rPr lang="en-US"/>
              <a:pPr>
                <a:defRPr/>
              </a:pPr>
              <a:t>7/22/2014</a:t>
            </a:fld>
            <a:endParaRPr lang="en-US" dirty="0"/>
          </a:p>
        </p:txBody>
      </p:sp>
      <p:sp>
        <p:nvSpPr>
          <p:cNvPr id="6" name="Footer Placeholder 21"/>
          <p:cNvSpPr>
            <a:spLocks noGrp="1"/>
          </p:cNvSpPr>
          <p:nvPr>
            <p:ph type="ftr" sz="quarter" idx="11"/>
          </p:nvPr>
        </p:nvSpPr>
        <p:spPr/>
        <p:txBody>
          <a:bodyPr/>
          <a:lstStyle>
            <a:lvl1pPr>
              <a:defRPr/>
            </a:lvl1pPr>
          </a:lstStyle>
          <a:p>
            <a:pPr>
              <a:defRPr/>
            </a:pPr>
            <a:endParaRPr lang="en-US" dirty="0"/>
          </a:p>
        </p:txBody>
      </p:sp>
      <p:sp>
        <p:nvSpPr>
          <p:cNvPr id="7" name="Slide Number Placeholder 17"/>
          <p:cNvSpPr>
            <a:spLocks noGrp="1"/>
          </p:cNvSpPr>
          <p:nvPr>
            <p:ph type="sldNum" sz="quarter" idx="12"/>
          </p:nvPr>
        </p:nvSpPr>
        <p:spPr/>
        <p:txBody>
          <a:bodyPr/>
          <a:lstStyle>
            <a:lvl1pPr>
              <a:defRPr/>
            </a:lvl1pPr>
          </a:lstStyle>
          <a:p>
            <a:pPr>
              <a:defRPr/>
            </a:pPr>
            <a:fld id="{C50E1B39-4D43-46C2-A423-FCFBEDA5F68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303F5BB3-EAB4-4579-90EA-A3F6738DB47D}" type="datetime1">
              <a:rPr lang="en-US"/>
              <a:pPr>
                <a:defRPr/>
              </a:pPr>
              <a:t>7/22/2014</a:t>
            </a:fld>
            <a:endParaRPr lang="en-US" dirty="0"/>
          </a:p>
        </p:txBody>
      </p:sp>
      <p:sp>
        <p:nvSpPr>
          <p:cNvPr id="8" name="Footer Placeholder 21"/>
          <p:cNvSpPr>
            <a:spLocks noGrp="1"/>
          </p:cNvSpPr>
          <p:nvPr>
            <p:ph type="ftr" sz="quarter" idx="11"/>
          </p:nvPr>
        </p:nvSpPr>
        <p:spPr/>
        <p:txBody>
          <a:bodyPr/>
          <a:lstStyle>
            <a:lvl1pPr>
              <a:defRPr/>
            </a:lvl1pPr>
          </a:lstStyle>
          <a:p>
            <a:pPr>
              <a:defRPr/>
            </a:pPr>
            <a:endParaRPr lang="en-US" dirty="0"/>
          </a:p>
        </p:txBody>
      </p:sp>
      <p:sp>
        <p:nvSpPr>
          <p:cNvPr id="9" name="Slide Number Placeholder 17"/>
          <p:cNvSpPr>
            <a:spLocks noGrp="1"/>
          </p:cNvSpPr>
          <p:nvPr>
            <p:ph type="sldNum" sz="quarter" idx="12"/>
          </p:nvPr>
        </p:nvSpPr>
        <p:spPr/>
        <p:txBody>
          <a:bodyPr/>
          <a:lstStyle>
            <a:lvl1pPr>
              <a:defRPr/>
            </a:lvl1pPr>
          </a:lstStyle>
          <a:p>
            <a:pPr>
              <a:defRPr/>
            </a:pPr>
            <a:fld id="{77CF9D56-B1F1-41B6-8770-F4D5AB60D866}"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057BA77A-3199-49A1-B4E6-3F7FC81477DD}" type="datetime1">
              <a:rPr lang="en-US"/>
              <a:pPr>
                <a:defRPr/>
              </a:pPr>
              <a:t>7/22/2014</a:t>
            </a:fld>
            <a:endParaRPr lang="en-US" dirty="0"/>
          </a:p>
        </p:txBody>
      </p:sp>
      <p:sp>
        <p:nvSpPr>
          <p:cNvPr id="4" name="Footer Placeholder 21"/>
          <p:cNvSpPr>
            <a:spLocks noGrp="1"/>
          </p:cNvSpPr>
          <p:nvPr>
            <p:ph type="ftr" sz="quarter" idx="11"/>
          </p:nvPr>
        </p:nvSpPr>
        <p:spPr/>
        <p:txBody>
          <a:bodyPr/>
          <a:lstStyle>
            <a:lvl1pPr>
              <a:defRPr/>
            </a:lvl1pPr>
          </a:lstStyle>
          <a:p>
            <a:pPr>
              <a:defRPr/>
            </a:pPr>
            <a:endParaRPr lang="en-US" dirty="0"/>
          </a:p>
        </p:txBody>
      </p:sp>
      <p:sp>
        <p:nvSpPr>
          <p:cNvPr id="5" name="Slide Number Placeholder 17"/>
          <p:cNvSpPr>
            <a:spLocks noGrp="1"/>
          </p:cNvSpPr>
          <p:nvPr>
            <p:ph type="sldNum" sz="quarter" idx="12"/>
          </p:nvPr>
        </p:nvSpPr>
        <p:spPr/>
        <p:txBody>
          <a:bodyPr/>
          <a:lstStyle>
            <a:lvl1pPr>
              <a:defRPr/>
            </a:lvl1pPr>
          </a:lstStyle>
          <a:p>
            <a:pPr>
              <a:defRPr/>
            </a:pPr>
            <a:fld id="{FBB9EB97-4E49-41ED-B501-01CC3D566900}"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C4D06020-9F67-4763-B62F-50F2BE2BD21E}" type="datetime1">
              <a:rPr lang="en-US"/>
              <a:pPr>
                <a:defRPr/>
              </a:pPr>
              <a:t>7/22/2014</a:t>
            </a:fld>
            <a:endParaRPr lang="en-US" dirty="0"/>
          </a:p>
        </p:txBody>
      </p:sp>
      <p:sp>
        <p:nvSpPr>
          <p:cNvPr id="3" name="Footer Placeholder 21"/>
          <p:cNvSpPr>
            <a:spLocks noGrp="1"/>
          </p:cNvSpPr>
          <p:nvPr>
            <p:ph type="ftr" sz="quarter" idx="11"/>
          </p:nvPr>
        </p:nvSpPr>
        <p:spPr/>
        <p:txBody>
          <a:bodyPr/>
          <a:lstStyle>
            <a:lvl1pPr>
              <a:defRPr/>
            </a:lvl1pPr>
          </a:lstStyle>
          <a:p>
            <a:pPr>
              <a:defRPr/>
            </a:pPr>
            <a:endParaRPr lang="en-US" dirty="0"/>
          </a:p>
        </p:txBody>
      </p:sp>
      <p:sp>
        <p:nvSpPr>
          <p:cNvPr id="4" name="Slide Number Placeholder 17"/>
          <p:cNvSpPr>
            <a:spLocks noGrp="1"/>
          </p:cNvSpPr>
          <p:nvPr>
            <p:ph type="sldNum" sz="quarter" idx="12"/>
          </p:nvPr>
        </p:nvSpPr>
        <p:spPr/>
        <p:txBody>
          <a:bodyPr/>
          <a:lstStyle>
            <a:lvl1pPr>
              <a:defRPr/>
            </a:lvl1pPr>
          </a:lstStyle>
          <a:p>
            <a:pPr>
              <a:defRPr/>
            </a:pPr>
            <a:fld id="{C1986A94-CD0F-4184-8D93-4228875B5C36}"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7FD52AA0-C848-4B16-B226-810733821D6C}" type="datetime1">
              <a:rPr lang="en-US"/>
              <a:pPr>
                <a:defRPr/>
              </a:pPr>
              <a:t>7/22/2014</a:t>
            </a:fld>
            <a:endParaRPr lang="en-US" dirty="0"/>
          </a:p>
        </p:txBody>
      </p:sp>
      <p:sp>
        <p:nvSpPr>
          <p:cNvPr id="6" name="Footer Placeholder 21"/>
          <p:cNvSpPr>
            <a:spLocks noGrp="1"/>
          </p:cNvSpPr>
          <p:nvPr>
            <p:ph type="ftr" sz="quarter" idx="11"/>
          </p:nvPr>
        </p:nvSpPr>
        <p:spPr/>
        <p:txBody>
          <a:bodyPr/>
          <a:lstStyle>
            <a:lvl1pPr>
              <a:defRPr/>
            </a:lvl1pPr>
          </a:lstStyle>
          <a:p>
            <a:pPr>
              <a:defRPr/>
            </a:pPr>
            <a:endParaRPr lang="en-US" dirty="0"/>
          </a:p>
        </p:txBody>
      </p:sp>
      <p:sp>
        <p:nvSpPr>
          <p:cNvPr id="7" name="Slide Number Placeholder 17"/>
          <p:cNvSpPr>
            <a:spLocks noGrp="1"/>
          </p:cNvSpPr>
          <p:nvPr>
            <p:ph type="sldNum" sz="quarter" idx="12"/>
          </p:nvPr>
        </p:nvSpPr>
        <p:spPr/>
        <p:txBody>
          <a:bodyPr/>
          <a:lstStyle>
            <a:lvl1pPr>
              <a:defRPr/>
            </a:lvl1pPr>
          </a:lstStyle>
          <a:p>
            <a:pPr>
              <a:defRPr/>
            </a:pPr>
            <a:fld id="{34FC4B6E-93EB-4F34-8850-703F84B840FB}"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7A17077A-6A4A-4272-BFBE-8313AE57F4D2}" type="datetime1">
              <a:rPr lang="en-US"/>
              <a:pPr>
                <a:defRPr/>
              </a:pPr>
              <a:t>7/22/2014</a:t>
            </a:fld>
            <a:endParaRPr lang="en-US" dirty="0"/>
          </a:p>
        </p:txBody>
      </p:sp>
      <p:sp>
        <p:nvSpPr>
          <p:cNvPr id="10" name="Footer Placeholder 5"/>
          <p:cNvSpPr>
            <a:spLocks noGrp="1"/>
          </p:cNvSpPr>
          <p:nvPr>
            <p:ph type="ftr" sz="quarter" idx="11"/>
          </p:nvPr>
        </p:nvSpPr>
        <p:spPr/>
        <p:txBody>
          <a:bodyPr/>
          <a:lstStyle>
            <a:lvl1pPr>
              <a:defRPr/>
            </a:lvl1pPr>
          </a:lstStyle>
          <a:p>
            <a:pPr>
              <a:defRPr/>
            </a:pPr>
            <a:endParaRPr lang="en-US" dirty="0"/>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03428E5C-5E79-45F9-8655-680B6A110B4F}"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29A0A799-8452-4EC5-AA1E-B9AFB2975988}" type="datetime1">
              <a:rPr lang="en-US"/>
              <a:pPr>
                <a:defRPr/>
              </a:pPr>
              <a:t>7/22/2014</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defRPr>
            </a:lvl1pPr>
          </a:lstStyle>
          <a:p>
            <a:pPr>
              <a:defRPr/>
            </a:pPr>
            <a:fld id="{3164431B-D21D-4719-A972-37C62D044FEB}" type="slidenum">
              <a:rPr lang="en-US"/>
              <a:pPr>
                <a:defRPr/>
              </a:pPr>
              <a:t>‹#›</a:t>
            </a:fld>
            <a:endParaRPr lang="en-US" dirty="0"/>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grpSp>
    </p:spTree>
  </p:cSld>
  <p:clrMap bg1="lt1" tx1="dk1" bg2="lt2" tx2="dk2" accent1="accent1" accent2="accent2" accent3="accent3" accent4="accent4" accent5="accent5" accent6="accent6" hlink="hlink" folHlink="folHlink"/>
  <p:sldLayoutIdLst>
    <p:sldLayoutId id="2147483767" r:id="rId1"/>
    <p:sldLayoutId id="2147483759" r:id="rId2"/>
    <p:sldLayoutId id="2147483768" r:id="rId3"/>
    <p:sldLayoutId id="2147483760" r:id="rId4"/>
    <p:sldLayoutId id="2147483761" r:id="rId5"/>
    <p:sldLayoutId id="2147483762" r:id="rId6"/>
    <p:sldLayoutId id="2147483763" r:id="rId7"/>
    <p:sldLayoutId id="2147483764" r:id="rId8"/>
    <p:sldLayoutId id="2147483769" r:id="rId9"/>
    <p:sldLayoutId id="2147483765" r:id="rId10"/>
    <p:sldLayoutId id="2147483766" r:id="rId11"/>
  </p:sldLayoutIdLst>
  <p:hf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9BBB5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9BBB5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8064A2"/>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eeoc.gov/policy/docs/decision-contraception.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eeoc.gov/laws/regulations/ada_qa_final_rule.cf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eeoc.gov/policy/docs/fmlaada.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eeoc.gov/eeoc/meetings/2-15-12/index.cfm" TargetMode="External"/><Relationship Id="rId4" Type="http://schemas.openxmlformats.org/officeDocument/2006/relationships/hyperlink" Target="http://www.eeoc.gov/policy/docs/caregiving.html"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nwlc.org/sites/default/files/pdfs/pregnantworkersfairnessfactsheet_w_bill_number.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census.gov/prod/2011pubs/p70-128.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eeoc.gov/laws/guidance/pregnancy_guidance.cf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www.eeoc.gov/eeoc/publications/pregnancy_factsheet.cfm" TargetMode="External"/><Relationship Id="rId4" Type="http://schemas.openxmlformats.org/officeDocument/2006/relationships/hyperlink" Target="http://www.eeoc.gov/laws/guidance/pregnancy_qa.cf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eeoc.gov/policy/docs/caregiving.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pPr algn="ctr">
              <a:defRPr/>
            </a:pPr>
            <a:r>
              <a:rPr lang="en-US" dirty="0" smtClean="0"/>
              <a:t>Enforcement Guidance on Pregnancy Discrimination and Related Issues</a:t>
            </a:r>
            <a:endParaRPr lang="en-US" dirty="0"/>
          </a:p>
        </p:txBody>
      </p:sp>
      <p:sp>
        <p:nvSpPr>
          <p:cNvPr id="5123" name="Subtitle 4"/>
          <p:cNvSpPr>
            <a:spLocks noGrp="1"/>
          </p:cNvSpPr>
          <p:nvPr>
            <p:ph type="subTitle" idx="1"/>
          </p:nvPr>
        </p:nvSpPr>
        <p:spPr>
          <a:xfrm>
            <a:off x="533400" y="3228975"/>
            <a:ext cx="7854950" cy="1752600"/>
          </a:xfrm>
        </p:spPr>
        <p:txBody>
          <a:bodyPr/>
          <a:lstStyle/>
          <a:p>
            <a:pPr marR="0" eaLnBrk="1" hangingPunct="1"/>
            <a:r>
              <a:rPr lang="en-US" sz="2800" dirty="0" smtClean="0">
                <a:solidFill>
                  <a:srgbClr val="660066"/>
                </a:solidFill>
              </a:rPr>
              <a:t>Peggy Mastroianni</a:t>
            </a:r>
          </a:p>
          <a:p>
            <a:pPr marR="0" eaLnBrk="1" hangingPunct="1"/>
            <a:r>
              <a:rPr lang="en-US" sz="2800" dirty="0" smtClean="0">
                <a:solidFill>
                  <a:srgbClr val="660066"/>
                </a:solidFill>
              </a:rPr>
              <a:t>Legal Counsel</a:t>
            </a:r>
          </a:p>
          <a:p>
            <a:pPr marR="0" eaLnBrk="1" hangingPunct="1"/>
            <a:r>
              <a:rPr lang="en-US" sz="2800" dirty="0" smtClean="0">
                <a:solidFill>
                  <a:srgbClr val="660066"/>
                </a:solidFill>
              </a:rPr>
              <a:t>EEOC</a:t>
            </a:r>
          </a:p>
          <a:p>
            <a:pPr marR="0" eaLnBrk="1" hangingPunct="1"/>
            <a:endParaRPr lang="en-US" sz="2800" dirty="0" smtClean="0">
              <a:solidFill>
                <a:srgbClr val="660066"/>
              </a:solidFill>
            </a:endParaRPr>
          </a:p>
          <a:p>
            <a:pPr marR="0" eaLnBrk="1" hangingPunct="1"/>
            <a:r>
              <a:rPr lang="en-US" sz="2800" dirty="0" smtClean="0">
                <a:solidFill>
                  <a:srgbClr val="660066"/>
                </a:solidFill>
              </a:rPr>
              <a:t>July 2014</a:t>
            </a:r>
          </a:p>
          <a:p>
            <a:pPr marR="0"/>
            <a:endParaRPr lang="en-US" dirty="0" smtClean="0"/>
          </a:p>
        </p:txBody>
      </p:sp>
      <p:sp>
        <p:nvSpPr>
          <p:cNvPr id="6" name="Slide Number Placeholder 5"/>
          <p:cNvSpPr>
            <a:spLocks noGrp="1"/>
          </p:cNvSpPr>
          <p:nvPr>
            <p:ph type="sldNum" sz="quarter" idx="12"/>
          </p:nvPr>
        </p:nvSpPr>
        <p:spPr/>
        <p:txBody>
          <a:bodyPr/>
          <a:lstStyle/>
          <a:p>
            <a:pPr>
              <a:defRPr/>
            </a:pPr>
            <a:fld id="{08DF382E-ED2A-434E-9F19-1FE87C28CAC4}" type="slidenum">
              <a:rPr lang="en-US" smtClean="0"/>
              <a:pPr>
                <a:defRPr/>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algn="ctr" eaLnBrk="1" hangingPunct="1"/>
            <a:r>
              <a:rPr lang="en-US" sz="4000" dirty="0" smtClean="0"/>
              <a:t>The PDA’s Second Clause</a:t>
            </a:r>
          </a:p>
        </p:txBody>
      </p:sp>
      <p:sp>
        <p:nvSpPr>
          <p:cNvPr id="3" name="Content Placeholder 2"/>
          <p:cNvSpPr>
            <a:spLocks noGrp="1"/>
          </p:cNvSpPr>
          <p:nvPr>
            <p:ph idx="1"/>
          </p:nvPr>
        </p:nvSpPr>
        <p:spPr/>
        <p:txBody>
          <a:bodyPr>
            <a:normAutofit fontScale="92500" lnSpcReduction="10000"/>
          </a:bodyPr>
          <a:lstStyle/>
          <a:p>
            <a:pPr marL="274320" indent="-274320" eaLnBrk="1" fontAlgn="auto" hangingPunct="1">
              <a:spcAft>
                <a:spcPts val="0"/>
              </a:spcAft>
              <a:buClr>
                <a:schemeClr val="accent3"/>
              </a:buClr>
              <a:buFont typeface="Wingdings 2"/>
              <a:buChar char=""/>
              <a:defRPr/>
            </a:pPr>
            <a:r>
              <a:rPr lang="en-US" dirty="0" smtClean="0"/>
              <a:t>“[W]omen affected by pregnancy, childbirth, or related medical conditions shall be treated the same for all employment-related purposes, including receipt of benefits under fringe benefit programs, as other persons not so affected but </a:t>
            </a:r>
            <a:r>
              <a:rPr lang="en-US" i="1" dirty="0" smtClean="0"/>
              <a:t>similar in their ability or inability to work</a:t>
            </a:r>
            <a:r>
              <a:rPr lang="en-US" dirty="0" smtClean="0"/>
              <a:t>, and nothing in section 703(h) of this title shall be interpreted to permit otherwise. . . .” </a:t>
            </a:r>
          </a:p>
          <a:p>
            <a:pPr marL="274320" indent="-274320" eaLnBrk="1" fontAlgn="auto" hangingPunct="1">
              <a:spcAft>
                <a:spcPts val="0"/>
              </a:spcAft>
              <a:buClr>
                <a:schemeClr val="accent3"/>
              </a:buClr>
              <a:buFont typeface="Wingdings 2"/>
              <a:buChar char=""/>
              <a:defRPr/>
            </a:pPr>
            <a:endParaRPr lang="en-US" dirty="0" smtClean="0"/>
          </a:p>
          <a:p>
            <a:pPr marL="274320" indent="-274320" eaLnBrk="1" fontAlgn="auto" hangingPunct="1">
              <a:spcAft>
                <a:spcPts val="0"/>
              </a:spcAft>
              <a:buClr>
                <a:schemeClr val="accent3"/>
              </a:buClr>
              <a:buFont typeface="Wingdings 2"/>
              <a:buChar char=""/>
              <a:defRPr/>
            </a:pPr>
            <a:r>
              <a:rPr lang="en-US" dirty="0" smtClean="0"/>
              <a:t>Examples of such benefits: “light duty,” leave, health insurance</a:t>
            </a:r>
          </a:p>
          <a:p>
            <a:pPr marL="274320" indent="-274320" eaLnBrk="1" fontAlgn="auto" hangingPunct="1">
              <a:spcAft>
                <a:spcPts val="0"/>
              </a:spcAft>
              <a:buClr>
                <a:schemeClr val="accent3"/>
              </a:buClr>
              <a:buFont typeface="Wingdings 2"/>
              <a:buNone/>
              <a:defRPr/>
            </a:pPr>
            <a:endParaRPr lang="en-US" dirty="0" smtClean="0"/>
          </a:p>
          <a:p>
            <a:pPr marL="274320" indent="-274320" eaLnBrk="1" fontAlgn="auto" hangingPunct="1">
              <a:spcAft>
                <a:spcPts val="0"/>
              </a:spcAft>
              <a:buClr>
                <a:schemeClr val="accent3"/>
              </a:buClr>
              <a:buFont typeface="Wingdings 2"/>
              <a:buNone/>
              <a:defRPr/>
            </a:pPr>
            <a:r>
              <a:rPr lang="en-US" dirty="0" smtClean="0"/>
              <a:t>		</a:t>
            </a:r>
            <a:endParaRPr lang="en-US" dirty="0"/>
          </a:p>
        </p:txBody>
      </p:sp>
      <p:sp>
        <p:nvSpPr>
          <p:cNvPr id="4" name="Slide Number Placeholder 3"/>
          <p:cNvSpPr>
            <a:spLocks noGrp="1"/>
          </p:cNvSpPr>
          <p:nvPr>
            <p:ph type="sldNum" sz="quarter" idx="12"/>
          </p:nvPr>
        </p:nvSpPr>
        <p:spPr/>
        <p:txBody>
          <a:bodyPr/>
          <a:lstStyle/>
          <a:p>
            <a:pPr>
              <a:defRPr/>
            </a:pPr>
            <a:fld id="{88F59461-9A14-4115-921C-47323D94B768}" type="slidenum">
              <a:rPr lang="en-US" smtClean="0"/>
              <a:pPr>
                <a:defRPr/>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algn="ctr" eaLnBrk="1" hangingPunct="1"/>
            <a:r>
              <a:rPr lang="en-US" sz="4000" dirty="0" smtClean="0"/>
              <a:t>PDA: Light Duty</a:t>
            </a:r>
          </a:p>
        </p:txBody>
      </p:sp>
      <p:sp>
        <p:nvSpPr>
          <p:cNvPr id="13315" name="Content Placeholder 2"/>
          <p:cNvSpPr>
            <a:spLocks noGrp="1"/>
          </p:cNvSpPr>
          <p:nvPr>
            <p:ph idx="1"/>
          </p:nvPr>
        </p:nvSpPr>
        <p:spPr/>
        <p:txBody>
          <a:bodyPr/>
          <a:lstStyle/>
          <a:p>
            <a:pPr eaLnBrk="1" hangingPunct="1"/>
            <a:r>
              <a:rPr lang="en-US" sz="2400" dirty="0" smtClean="0"/>
              <a:t>Employer must provide light duty for a pregnant worker if it provides light duty for employees who are not pregnant, but who are similar in their ability or inability to work.</a:t>
            </a:r>
          </a:p>
          <a:p>
            <a:pPr eaLnBrk="1" hangingPunct="1">
              <a:buNone/>
            </a:pPr>
            <a:endParaRPr lang="en-US" sz="2400" dirty="0" smtClean="0"/>
          </a:p>
          <a:p>
            <a:pPr eaLnBrk="1" hangingPunct="1"/>
            <a:r>
              <a:rPr lang="en-US" sz="2400" b="1" dirty="0" smtClean="0"/>
              <a:t>Direct evidence </a:t>
            </a:r>
            <a:r>
              <a:rPr lang="en-US" sz="2400" dirty="0" smtClean="0"/>
              <a:t>of discriminatory denial of light duty to a pregnant worker: </a:t>
            </a:r>
          </a:p>
          <a:p>
            <a:pPr lvl="1" eaLnBrk="1" hangingPunct="1"/>
            <a:r>
              <a:rPr lang="en-US" sz="2200" u="sng" dirty="0" smtClean="0"/>
              <a:t>Example 9 </a:t>
            </a:r>
            <a:r>
              <a:rPr lang="en-US" sz="2200" dirty="0" smtClean="0"/>
              <a:t>– Supervisor denies pregnant worker’s request for light duty, telling her that having a pregnant worker is too much of a liability for the company.</a:t>
            </a:r>
            <a:endParaRPr lang="en-US" sz="2200" u="sng" dirty="0" smtClean="0"/>
          </a:p>
          <a:p>
            <a:pPr eaLnBrk="1" hangingPunct="1"/>
            <a:endParaRPr lang="en-US" sz="2400" dirty="0" smtClean="0"/>
          </a:p>
          <a:p>
            <a:pPr eaLnBrk="1" hangingPunct="1"/>
            <a:endParaRPr lang="en-US" sz="2400" dirty="0" smtClean="0"/>
          </a:p>
          <a:p>
            <a:pPr eaLnBrk="1" hangingPunct="1"/>
            <a:endParaRPr lang="en-US" dirty="0" smtClean="0"/>
          </a:p>
          <a:p>
            <a:pPr eaLnBrk="1" hangingPunct="1"/>
            <a:endParaRPr lang="en-US" dirty="0" smtClean="0"/>
          </a:p>
          <a:p>
            <a:pPr eaLnBrk="1" hangingPunct="1">
              <a:buFont typeface="Wingdings 2" pitchFamily="18" charset="2"/>
              <a:buNone/>
            </a:pPr>
            <a:endParaRPr lang="en-US" dirty="0" smtClean="0"/>
          </a:p>
          <a:p>
            <a:pPr eaLnBrk="1" hangingPunct="1">
              <a:buFont typeface="Wingdings 2" pitchFamily="18" charset="2"/>
              <a:buNone/>
            </a:pPr>
            <a:r>
              <a:rPr lang="en-US" dirty="0" smtClean="0"/>
              <a:t> 	</a:t>
            </a:r>
          </a:p>
        </p:txBody>
      </p:sp>
      <p:sp>
        <p:nvSpPr>
          <p:cNvPr id="4" name="Slide Number Placeholder 3"/>
          <p:cNvSpPr>
            <a:spLocks noGrp="1"/>
          </p:cNvSpPr>
          <p:nvPr>
            <p:ph type="sldNum" sz="quarter" idx="12"/>
          </p:nvPr>
        </p:nvSpPr>
        <p:spPr/>
        <p:txBody>
          <a:bodyPr/>
          <a:lstStyle/>
          <a:p>
            <a:pPr>
              <a:defRPr/>
            </a:pPr>
            <a:fld id="{B5878274-C774-4563-A2BF-E9A883128F54}" type="slidenum">
              <a:rPr lang="en-US" smtClean="0"/>
              <a:pPr>
                <a:defRPr/>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381000" y="685800"/>
            <a:ext cx="8229600" cy="1143000"/>
          </a:xfrm>
        </p:spPr>
        <p:txBody>
          <a:bodyPr/>
          <a:lstStyle/>
          <a:p>
            <a:pPr algn="ctr"/>
            <a:r>
              <a:rPr lang="en-US" sz="5400" b="1" u="sng" dirty="0" smtClean="0"/>
              <a:t/>
            </a:r>
            <a:br>
              <a:rPr lang="en-US" sz="5400" b="1" u="sng" dirty="0" smtClean="0"/>
            </a:br>
            <a:r>
              <a:rPr lang="en-US" sz="4000" dirty="0" smtClean="0"/>
              <a:t>PDA: Light Duty, cont’d</a:t>
            </a:r>
            <a:r>
              <a:rPr lang="en-US" sz="4000" b="1" dirty="0" smtClean="0"/>
              <a:t/>
            </a:r>
            <a:br>
              <a:rPr lang="en-US" sz="4000" b="1" dirty="0" smtClean="0"/>
            </a:br>
            <a:endParaRPr lang="en-US" sz="4000" b="1" dirty="0" smtClean="0"/>
          </a:p>
        </p:txBody>
      </p:sp>
      <p:sp>
        <p:nvSpPr>
          <p:cNvPr id="14339" name="Content Placeholder 2"/>
          <p:cNvSpPr>
            <a:spLocks noGrp="1"/>
          </p:cNvSpPr>
          <p:nvPr>
            <p:ph idx="1"/>
          </p:nvPr>
        </p:nvSpPr>
        <p:spPr/>
        <p:txBody>
          <a:bodyPr/>
          <a:lstStyle/>
          <a:p>
            <a:pPr marL="457200" lvl="1" indent="-457200" algn="ctr">
              <a:buClr>
                <a:schemeClr val="tx2"/>
              </a:buClr>
            </a:pPr>
            <a:r>
              <a:rPr lang="en-US" b="1" dirty="0" smtClean="0"/>
              <a:t>Comparator Evidence:  </a:t>
            </a:r>
            <a:r>
              <a:rPr lang="en-US" dirty="0" smtClean="0"/>
              <a:t>Example 10 - Employer Violates PDA by Not Providing Equal Access to Light Duty</a:t>
            </a:r>
          </a:p>
          <a:p>
            <a:pPr marL="457200" lvl="1" indent="-457200" algn="ctr">
              <a:buClr>
                <a:schemeClr val="tx2"/>
              </a:buClr>
              <a:buNone/>
            </a:pPr>
            <a:endParaRPr lang="en-US" dirty="0" smtClean="0"/>
          </a:p>
          <a:p>
            <a:pPr marL="1004887" lvl="3" indent="-457200">
              <a:buClr>
                <a:schemeClr val="tx2"/>
              </a:buClr>
            </a:pPr>
            <a:r>
              <a:rPr lang="en-US" sz="2400" dirty="0" smtClean="0"/>
              <a:t>Employer provides light duty jobs (subject to availability) for any employee who cannot perform a job duty due to injury, illness, or ADA disability.</a:t>
            </a:r>
          </a:p>
          <a:p>
            <a:pPr marL="1004887" lvl="3" indent="-457200">
              <a:buClr>
                <a:schemeClr val="tx2"/>
              </a:buClr>
            </a:pPr>
            <a:r>
              <a:rPr lang="en-US" sz="2400" dirty="0" smtClean="0"/>
              <a:t>However, employer denies light duty request from pregnant worker with a 20 lb lifting restriction on the ground that pregnancy does not constitute an injury, illness, or disability</a:t>
            </a:r>
          </a:p>
        </p:txBody>
      </p:sp>
      <p:sp>
        <p:nvSpPr>
          <p:cNvPr id="4" name="Slide Number Placeholder 3"/>
          <p:cNvSpPr>
            <a:spLocks noGrp="1"/>
          </p:cNvSpPr>
          <p:nvPr>
            <p:ph type="sldNum" sz="quarter" idx="12"/>
          </p:nvPr>
        </p:nvSpPr>
        <p:spPr/>
        <p:txBody>
          <a:bodyPr/>
          <a:lstStyle/>
          <a:p>
            <a:pPr>
              <a:defRPr/>
            </a:pPr>
            <a:fld id="{8263CF9B-E4A0-4424-85DF-45BAFBFD22E5}" type="slidenum">
              <a:rPr lang="en-US" smtClean="0"/>
              <a:pPr>
                <a:defRPr/>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algn="ctr"/>
            <a:r>
              <a:rPr lang="en-US" sz="4000" dirty="0" smtClean="0"/>
              <a:t>PDA: Light Duty, cont’d</a:t>
            </a:r>
          </a:p>
        </p:txBody>
      </p:sp>
      <p:sp>
        <p:nvSpPr>
          <p:cNvPr id="15363" name="Content Placeholder 2"/>
          <p:cNvSpPr>
            <a:spLocks noGrp="1"/>
          </p:cNvSpPr>
          <p:nvPr>
            <p:ph idx="1"/>
          </p:nvPr>
        </p:nvSpPr>
        <p:spPr/>
        <p:txBody>
          <a:bodyPr/>
          <a:lstStyle/>
          <a:p>
            <a:r>
              <a:rPr lang="en-US" sz="2400" b="1" dirty="0" smtClean="0"/>
              <a:t>Comparator Evidence:  </a:t>
            </a:r>
            <a:r>
              <a:rPr lang="en-US" sz="2400" dirty="0" smtClean="0"/>
              <a:t>Example 11 – Employer Provides Equal Access to Light Duty</a:t>
            </a:r>
            <a:endParaRPr lang="en-US" sz="2400" b="1" dirty="0" smtClean="0"/>
          </a:p>
          <a:p>
            <a:pPr lvl="1"/>
            <a:r>
              <a:rPr lang="en-US" sz="2200" dirty="0" smtClean="0"/>
              <a:t>Pregnant nursing assistant at long term care facility denied light duty and discharged because she couldn’t perform all of her job duties.</a:t>
            </a:r>
          </a:p>
          <a:p>
            <a:pPr lvl="1"/>
            <a:r>
              <a:rPr lang="en-US" sz="2200" dirty="0" smtClean="0"/>
              <a:t>No PDA violation because employer has only 5 light duty (administrative) jobs which are available to any employee unable to perform a job function.  All 5 of these jobs were filled when she made her request.</a:t>
            </a:r>
          </a:p>
          <a:p>
            <a:pPr lvl="1"/>
            <a:r>
              <a:rPr lang="en-US" sz="2200" dirty="0" smtClean="0"/>
              <a:t>The PDA requires equal access, but not preferential treatment.</a:t>
            </a:r>
          </a:p>
          <a:p>
            <a:pPr lvl="1"/>
            <a:endParaRPr lang="en-US" sz="2200" dirty="0" smtClean="0"/>
          </a:p>
        </p:txBody>
      </p:sp>
      <p:sp>
        <p:nvSpPr>
          <p:cNvPr id="4" name="Slide Number Placeholder 3"/>
          <p:cNvSpPr>
            <a:spLocks noGrp="1"/>
          </p:cNvSpPr>
          <p:nvPr>
            <p:ph type="sldNum" sz="quarter" idx="12"/>
          </p:nvPr>
        </p:nvSpPr>
        <p:spPr/>
        <p:txBody>
          <a:bodyPr/>
          <a:lstStyle/>
          <a:p>
            <a:pPr>
              <a:defRPr/>
            </a:pPr>
            <a:fld id="{0F0B492F-8F4A-4AE8-8BF9-32FC057429E3}" type="slidenum">
              <a:rPr lang="en-US" smtClean="0"/>
              <a:pPr>
                <a:defRPr/>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PDA: Light Duty, cont’d</a:t>
            </a:r>
            <a:endParaRPr lang="en-US" sz="4000" dirty="0"/>
          </a:p>
        </p:txBody>
      </p:sp>
      <p:sp>
        <p:nvSpPr>
          <p:cNvPr id="3" name="Content Placeholder 2"/>
          <p:cNvSpPr>
            <a:spLocks noGrp="1"/>
          </p:cNvSpPr>
          <p:nvPr>
            <p:ph idx="1"/>
          </p:nvPr>
        </p:nvSpPr>
        <p:spPr/>
        <p:txBody>
          <a:bodyPr/>
          <a:lstStyle/>
          <a:p>
            <a:r>
              <a:rPr lang="en-US" sz="2400" b="1" dirty="0" smtClean="0"/>
              <a:t>Proof of Discrimination Through </a:t>
            </a:r>
            <a:r>
              <a:rPr lang="en-US" sz="2400" b="1" i="1" dirty="0" smtClean="0"/>
              <a:t>McDonnell Douglas </a:t>
            </a:r>
            <a:r>
              <a:rPr lang="en-US" sz="2400" b="1" dirty="0" smtClean="0"/>
              <a:t>Burden-Shifting Framework</a:t>
            </a:r>
            <a:r>
              <a:rPr lang="en-US" sz="2400" dirty="0" smtClean="0"/>
              <a:t>:  </a:t>
            </a:r>
          </a:p>
          <a:p>
            <a:pPr lvl="1"/>
            <a:r>
              <a:rPr lang="en-US" sz="2200" dirty="0" smtClean="0"/>
              <a:t>Prima Facie Case – pregnant worker shows that a similarly situated non-pregnant worker (e.g., a worker with an on-the-job injury or a worker with a disability) has been given light duty.</a:t>
            </a:r>
          </a:p>
          <a:p>
            <a:pPr lvl="1"/>
            <a:r>
              <a:rPr lang="en-US" sz="2200" dirty="0" smtClean="0"/>
              <a:t>Legitimate Nondiscriminatory Reason – There are a limited number of light duty jobs and they are all filled.</a:t>
            </a:r>
          </a:p>
          <a:p>
            <a:pPr lvl="1"/>
            <a:r>
              <a:rPr lang="en-US" sz="2200" dirty="0" smtClean="0"/>
              <a:t>Pretext – The cap on light duty jobs has been waived in the past for non-pregnant workers.</a:t>
            </a:r>
            <a:endParaRPr lang="en-US" sz="2200" dirty="0"/>
          </a:p>
        </p:txBody>
      </p:sp>
      <p:sp>
        <p:nvSpPr>
          <p:cNvPr id="4" name="Slide Number Placeholder 3"/>
          <p:cNvSpPr>
            <a:spLocks noGrp="1"/>
          </p:cNvSpPr>
          <p:nvPr>
            <p:ph type="sldNum" sz="quarter" idx="12"/>
          </p:nvPr>
        </p:nvSpPr>
        <p:spPr/>
        <p:txBody>
          <a:bodyPr/>
          <a:lstStyle/>
          <a:p>
            <a:pPr>
              <a:defRPr/>
            </a:pPr>
            <a:fld id="{394DDD8B-D1F1-4AF8-A9D5-AD27678ED97B}" type="slidenum">
              <a:rPr lang="en-US" smtClean="0"/>
              <a:pPr>
                <a:defRPr/>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PDA: Leave</a:t>
            </a:r>
            <a:endParaRPr lang="en-US" sz="4000" dirty="0"/>
          </a:p>
        </p:txBody>
      </p:sp>
      <p:sp>
        <p:nvSpPr>
          <p:cNvPr id="3" name="Content Placeholder 2"/>
          <p:cNvSpPr>
            <a:spLocks noGrp="1"/>
          </p:cNvSpPr>
          <p:nvPr>
            <p:ph idx="1"/>
          </p:nvPr>
        </p:nvSpPr>
        <p:spPr/>
        <p:txBody>
          <a:bodyPr/>
          <a:lstStyle/>
          <a:p>
            <a:r>
              <a:rPr lang="en-US" dirty="0" smtClean="0"/>
              <a:t>Pregnancy-Related Medical Leave</a:t>
            </a:r>
          </a:p>
          <a:p>
            <a:pPr lvl="1"/>
            <a:r>
              <a:rPr lang="en-US" dirty="0" smtClean="0"/>
              <a:t>No forced leave</a:t>
            </a:r>
          </a:p>
          <a:p>
            <a:pPr lvl="1"/>
            <a:r>
              <a:rPr lang="en-US" dirty="0" smtClean="0"/>
              <a:t>No increased restrictions on pregnancy-related medical leave</a:t>
            </a:r>
          </a:p>
          <a:p>
            <a:pPr lvl="1"/>
            <a:endParaRPr lang="en-US" dirty="0" smtClean="0"/>
          </a:p>
          <a:p>
            <a:r>
              <a:rPr lang="en-US" dirty="0" smtClean="0"/>
              <a:t>Parental Leave</a:t>
            </a:r>
          </a:p>
          <a:p>
            <a:pPr lvl="1"/>
            <a:r>
              <a:rPr lang="en-US" dirty="0" smtClean="0"/>
              <a:t>Must be provided to mothers and fathers on the same terms.</a:t>
            </a:r>
            <a:endParaRPr lang="en-US" dirty="0"/>
          </a:p>
        </p:txBody>
      </p:sp>
      <p:sp>
        <p:nvSpPr>
          <p:cNvPr id="4" name="Slide Number Placeholder 3"/>
          <p:cNvSpPr>
            <a:spLocks noGrp="1"/>
          </p:cNvSpPr>
          <p:nvPr>
            <p:ph type="sldNum" sz="quarter" idx="12"/>
          </p:nvPr>
        </p:nvSpPr>
        <p:spPr/>
        <p:txBody>
          <a:bodyPr/>
          <a:lstStyle/>
          <a:p>
            <a:pPr>
              <a:defRPr/>
            </a:pPr>
            <a:fld id="{394DDD8B-D1F1-4AF8-A9D5-AD27678ED97B}" type="slidenum">
              <a:rPr lang="en-US" smtClean="0"/>
              <a:pPr>
                <a:defRPr/>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PDA: Health Insurance</a:t>
            </a:r>
            <a:endParaRPr lang="en-US" sz="4000" dirty="0"/>
          </a:p>
        </p:txBody>
      </p:sp>
      <p:sp>
        <p:nvSpPr>
          <p:cNvPr id="3" name="Content Placeholder 2"/>
          <p:cNvSpPr>
            <a:spLocks noGrp="1"/>
          </p:cNvSpPr>
          <p:nvPr>
            <p:ph idx="1"/>
          </p:nvPr>
        </p:nvSpPr>
        <p:spPr/>
        <p:txBody>
          <a:bodyPr/>
          <a:lstStyle/>
          <a:p>
            <a:r>
              <a:rPr lang="en-US" dirty="0" smtClean="0"/>
              <a:t>Employers who provide health insurance must include coverage of pregnancy, childbirth, and related medical conditions</a:t>
            </a:r>
          </a:p>
          <a:p>
            <a:r>
              <a:rPr lang="en-US" dirty="0" smtClean="0"/>
              <a:t>Health insurance that excludes coverage of prescription contraceptives may violate the PDA</a:t>
            </a:r>
          </a:p>
          <a:p>
            <a:pPr lvl="1"/>
            <a:r>
              <a:rPr lang="en-US" dirty="0" smtClean="0">
                <a:hlinkClick r:id="rId3"/>
              </a:rPr>
              <a:t>http://www.eeoc.gov/policy/docs/decision-contraception.html</a:t>
            </a:r>
            <a:r>
              <a:rPr lang="en-US" dirty="0" smtClean="0"/>
              <a:t> </a:t>
            </a:r>
          </a:p>
          <a:p>
            <a:pPr lvl="2" algn="just"/>
            <a:endParaRPr lang="en-US" dirty="0"/>
          </a:p>
        </p:txBody>
      </p:sp>
      <p:sp>
        <p:nvSpPr>
          <p:cNvPr id="4" name="Slide Number Placeholder 3"/>
          <p:cNvSpPr>
            <a:spLocks noGrp="1"/>
          </p:cNvSpPr>
          <p:nvPr>
            <p:ph type="sldNum" sz="quarter" idx="12"/>
          </p:nvPr>
        </p:nvSpPr>
        <p:spPr/>
        <p:txBody>
          <a:bodyPr/>
          <a:lstStyle/>
          <a:p>
            <a:pPr>
              <a:defRPr/>
            </a:pPr>
            <a:fld id="{394DDD8B-D1F1-4AF8-A9D5-AD27678ED97B}" type="slidenum">
              <a:rPr lang="en-US" smtClean="0"/>
              <a:pPr>
                <a:defRPr/>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algn="ctr" eaLnBrk="1" hangingPunct="1"/>
            <a:r>
              <a:rPr lang="en-US" sz="3600" dirty="0" smtClean="0"/>
              <a:t> II.  Pregnancy and the Rehabilitation Act</a:t>
            </a:r>
          </a:p>
        </p:txBody>
      </p:sp>
      <p:sp>
        <p:nvSpPr>
          <p:cNvPr id="9" name="Content Placeholder 2"/>
          <p:cNvSpPr txBox="1">
            <a:spLocks noGrp="1"/>
          </p:cNvSpPr>
          <p:nvPr>
            <p:ph idx="1"/>
          </p:nvPr>
        </p:nvSpPr>
        <p:spPr/>
        <p:txBody>
          <a:bodyPr lIns="457200" rIns="457200">
            <a:normAutofit lnSpcReduction="10000"/>
          </a:bodyPr>
          <a:lstStyle/>
          <a:p>
            <a:pPr marL="274320" indent="-274320" eaLnBrk="1" fontAlgn="auto" hangingPunct="1">
              <a:spcAft>
                <a:spcPts val="0"/>
              </a:spcAft>
              <a:buClr>
                <a:schemeClr val="accent3"/>
              </a:buClr>
              <a:buFont typeface="Wingdings 2"/>
              <a:buChar char=""/>
              <a:defRPr/>
            </a:pPr>
            <a:r>
              <a:rPr lang="en-US" sz="2000" dirty="0" smtClean="0"/>
              <a:t>EEOC regulations still make a distinction between “normal” pregnancies and those with complications.</a:t>
            </a:r>
          </a:p>
          <a:p>
            <a:pPr marL="274320" indent="-274320" eaLnBrk="1" fontAlgn="auto" hangingPunct="1">
              <a:spcAft>
                <a:spcPts val="0"/>
              </a:spcAft>
              <a:buClr>
                <a:schemeClr val="accent3"/>
              </a:buClr>
              <a:buFont typeface="Wingdings 2"/>
              <a:buNone/>
              <a:defRPr/>
            </a:pPr>
            <a:r>
              <a:rPr lang="en-US" sz="2000" i="1" dirty="0" smtClean="0"/>
              <a:t>	See </a:t>
            </a:r>
            <a:r>
              <a:rPr lang="en-US" sz="2000" dirty="0" smtClean="0"/>
              <a:t>EEOC’s Questions and Answers on the Final Rule Implementing the Amended ADA, at Question 23, available at </a:t>
            </a:r>
            <a:r>
              <a:rPr lang="en-US" sz="2000" dirty="0" smtClean="0">
                <a:hlinkClick r:id="rId3"/>
              </a:rPr>
              <a:t>http://www.eeoc.gov/laws/regulations/ada_qa_final_rule.cfm</a:t>
            </a:r>
            <a:endParaRPr lang="en-US" sz="2000" dirty="0" smtClean="0"/>
          </a:p>
          <a:p>
            <a:pPr marL="274320" indent="-274320" eaLnBrk="1" fontAlgn="auto" hangingPunct="1">
              <a:spcAft>
                <a:spcPts val="0"/>
              </a:spcAft>
              <a:buClr>
                <a:schemeClr val="accent3"/>
              </a:buClr>
              <a:buFont typeface="Wingdings 2"/>
              <a:buNone/>
              <a:defRPr/>
            </a:pPr>
            <a:endParaRPr lang="en-US" sz="2000" dirty="0" smtClean="0"/>
          </a:p>
          <a:p>
            <a:pPr marL="274320" indent="-274320" eaLnBrk="1" fontAlgn="auto" hangingPunct="1">
              <a:spcAft>
                <a:spcPts val="0"/>
              </a:spcAft>
              <a:buClr>
                <a:schemeClr val="accent3"/>
              </a:buClr>
              <a:defRPr/>
            </a:pPr>
            <a:r>
              <a:rPr lang="en-US" sz="2000" dirty="0" smtClean="0"/>
              <a:t>Generally, under the ADAAA/Rehab Act expanded rules of construction and definitions, many more pregnancy-related conditions now may qualify as “physical impairments” supporting “actual disability” and “record of such disability” claims.</a:t>
            </a:r>
          </a:p>
          <a:p>
            <a:pPr marL="641033" lvl="1" indent="-274320" eaLnBrk="1" fontAlgn="auto" hangingPunct="1">
              <a:spcAft>
                <a:spcPts val="0"/>
              </a:spcAft>
              <a:buClr>
                <a:schemeClr val="accent3"/>
              </a:buClr>
              <a:defRPr/>
            </a:pPr>
            <a:r>
              <a:rPr lang="en-US" sz="1800" dirty="0" smtClean="0"/>
              <a:t>For example, someone with an impairment resulting in a 20-pound lifting restriction that lasts or is expected to last for several months is substantially limited in the major life activity of lifting.</a:t>
            </a:r>
          </a:p>
          <a:p>
            <a:pPr marL="274320" indent="-274320" eaLnBrk="1" fontAlgn="auto" hangingPunct="1">
              <a:spcAft>
                <a:spcPts val="0"/>
              </a:spcAft>
              <a:buClr>
                <a:schemeClr val="accent3"/>
              </a:buClr>
              <a:buFont typeface="Wingdings 2"/>
              <a:buNone/>
              <a:defRPr/>
            </a:pPr>
            <a:endParaRPr lang="en-US" i="1" dirty="0" smtClean="0"/>
          </a:p>
        </p:txBody>
      </p:sp>
      <p:sp>
        <p:nvSpPr>
          <p:cNvPr id="4" name="Slide Number Placeholder 3"/>
          <p:cNvSpPr>
            <a:spLocks noGrp="1"/>
          </p:cNvSpPr>
          <p:nvPr>
            <p:ph type="sldNum" sz="quarter" idx="12"/>
          </p:nvPr>
        </p:nvSpPr>
        <p:spPr/>
        <p:txBody>
          <a:bodyPr/>
          <a:lstStyle/>
          <a:p>
            <a:pPr>
              <a:defRPr/>
            </a:pPr>
            <a:fld id="{7C980911-9511-4AEA-96E7-719A37CED11C}" type="slidenum">
              <a:rPr lang="en-US" smtClean="0"/>
              <a:pPr>
                <a:defRPr/>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0" y="304800"/>
            <a:ext cx="8229600" cy="1143000"/>
          </a:xfrm>
        </p:spPr>
        <p:txBody>
          <a:bodyPr/>
          <a:lstStyle/>
          <a:p>
            <a:pPr algn="ctr" eaLnBrk="1" hangingPunct="1"/>
            <a:r>
              <a:rPr lang="en-US" sz="3200" dirty="0" smtClean="0"/>
              <a:t>Pregnancy and the Rehab Act: New Rules of Construction</a:t>
            </a:r>
          </a:p>
        </p:txBody>
      </p:sp>
      <p:sp>
        <p:nvSpPr>
          <p:cNvPr id="3" name="Content Placeholder 2"/>
          <p:cNvSpPr>
            <a:spLocks noGrp="1"/>
          </p:cNvSpPr>
          <p:nvPr>
            <p:ph idx="1"/>
          </p:nvPr>
        </p:nvSpPr>
        <p:spPr>
          <a:xfrm>
            <a:off x="457200" y="1524000"/>
            <a:ext cx="8229600" cy="5029200"/>
          </a:xfrm>
        </p:spPr>
        <p:txBody>
          <a:bodyPr>
            <a:normAutofit lnSpcReduction="10000"/>
          </a:bodyPr>
          <a:lstStyle/>
          <a:p>
            <a:pPr marL="274320" indent="-274320" eaLnBrk="1" fontAlgn="auto" hangingPunct="1">
              <a:spcAft>
                <a:spcPts val="0"/>
              </a:spcAft>
              <a:buClr>
                <a:schemeClr val="accent3"/>
              </a:buClr>
              <a:defRPr/>
            </a:pPr>
            <a:r>
              <a:rPr lang="en-US" sz="2400" dirty="0" smtClean="0"/>
              <a:t>Major life activities also include bodily functions, including but not limited to, functions of the cardiovascular, respiratory, circulatory, endocrine, and 	reproductive and musculoskeletal functions.</a:t>
            </a:r>
          </a:p>
          <a:p>
            <a:pPr marL="274320" indent="-274320" eaLnBrk="1" fontAlgn="auto" hangingPunct="1">
              <a:spcAft>
                <a:spcPts val="0"/>
              </a:spcAft>
              <a:buClr>
                <a:schemeClr val="accent3"/>
              </a:buClr>
              <a:defRPr/>
            </a:pPr>
            <a:endParaRPr lang="en-US" sz="2400" dirty="0" smtClean="0"/>
          </a:p>
          <a:p>
            <a:pPr marL="274320" indent="-274320" eaLnBrk="1" fontAlgn="auto" hangingPunct="1">
              <a:spcAft>
                <a:spcPts val="0"/>
              </a:spcAft>
              <a:buClr>
                <a:schemeClr val="accent3"/>
              </a:buClr>
              <a:defRPr/>
            </a:pPr>
            <a:r>
              <a:rPr lang="en-US" sz="2400" dirty="0" smtClean="0"/>
              <a:t>“Substantially limits” significantly expanded -- </a:t>
            </a:r>
            <a:r>
              <a:rPr lang="da-DK" sz="2400" dirty="0" smtClean="0"/>
              <a:t>29 C.F.R. §1630.2(j)(1) (2011) (</a:t>
            </a:r>
            <a:r>
              <a:rPr lang="en-US" sz="2400" dirty="0" smtClean="0"/>
              <a:t>“An impairment need not prevent, or significantly or severely restrict, the individual from performing a major life activity in order to be considered substantially limiting.”)</a:t>
            </a:r>
          </a:p>
          <a:p>
            <a:pPr marL="274320" indent="-274320" eaLnBrk="1" fontAlgn="auto" hangingPunct="1">
              <a:spcAft>
                <a:spcPts val="0"/>
              </a:spcAft>
              <a:buClr>
                <a:schemeClr val="accent3"/>
              </a:buClr>
              <a:buNone/>
              <a:defRPr/>
            </a:pPr>
            <a:endParaRPr lang="en-US" sz="2400" dirty="0" smtClean="0"/>
          </a:p>
          <a:p>
            <a:pPr marL="274320" indent="-274320" eaLnBrk="1" fontAlgn="auto" hangingPunct="1">
              <a:spcAft>
                <a:spcPts val="0"/>
              </a:spcAft>
              <a:buClr>
                <a:schemeClr val="accent3"/>
              </a:buClr>
              <a:defRPr/>
            </a:pPr>
            <a:r>
              <a:rPr lang="en-US" sz="2400" dirty="0" smtClean="0"/>
              <a:t>Exception for transitory conditions no longer applies for “actual disability” – 42 U.S.C. §12102 (2013) </a:t>
            </a:r>
          </a:p>
          <a:p>
            <a:pPr marL="274320" indent="-274320" eaLnBrk="1" fontAlgn="auto" hangingPunct="1">
              <a:spcAft>
                <a:spcPts val="0"/>
              </a:spcAft>
              <a:buClr>
                <a:schemeClr val="accent3"/>
              </a:buClr>
              <a:defRPr/>
            </a:pPr>
            <a:endParaRPr lang="en-US" sz="2400" dirty="0" smtClean="0"/>
          </a:p>
          <a:p>
            <a:pPr marL="274320" indent="-274320" eaLnBrk="1" fontAlgn="auto" hangingPunct="1">
              <a:spcAft>
                <a:spcPts val="0"/>
              </a:spcAft>
              <a:buClr>
                <a:schemeClr val="accent3"/>
              </a:buClr>
              <a:defRPr/>
            </a:pPr>
            <a:endParaRPr lang="en-US" sz="2400" dirty="0" smtClean="0"/>
          </a:p>
          <a:p>
            <a:pPr marL="274320" indent="-274320" eaLnBrk="1" fontAlgn="auto" hangingPunct="1">
              <a:spcAft>
                <a:spcPts val="0"/>
              </a:spcAft>
              <a:buClr>
                <a:schemeClr val="accent3"/>
              </a:buClr>
              <a:buFont typeface="Wingdings 2"/>
              <a:buNone/>
              <a:defRPr/>
            </a:pPr>
            <a:endParaRPr lang="en-US" sz="3400" dirty="0" smtClean="0"/>
          </a:p>
          <a:p>
            <a:pPr marL="274320" indent="-274320" eaLnBrk="1" fontAlgn="auto" hangingPunct="1">
              <a:spcAft>
                <a:spcPts val="0"/>
              </a:spcAft>
              <a:buClr>
                <a:schemeClr val="accent3"/>
              </a:buClr>
              <a:buFont typeface="Wingdings 2"/>
              <a:buChar char=""/>
              <a:defRPr/>
            </a:pPr>
            <a:endParaRPr lang="en-US" dirty="0" smtClean="0"/>
          </a:p>
        </p:txBody>
      </p:sp>
      <p:sp>
        <p:nvSpPr>
          <p:cNvPr id="4" name="Slide Number Placeholder 3"/>
          <p:cNvSpPr>
            <a:spLocks noGrp="1"/>
          </p:cNvSpPr>
          <p:nvPr>
            <p:ph type="sldNum" sz="quarter" idx="12"/>
          </p:nvPr>
        </p:nvSpPr>
        <p:spPr/>
        <p:txBody>
          <a:bodyPr/>
          <a:lstStyle/>
          <a:p>
            <a:pPr>
              <a:defRPr/>
            </a:pPr>
            <a:fld id="{DB8DD5FC-01D8-4CC5-9058-6F66840392ED}" type="slidenum">
              <a:rPr lang="en-US" smtClean="0"/>
              <a:pPr>
                <a:defRPr/>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algn="ctr"/>
            <a:r>
              <a:rPr lang="en-US" sz="3200" dirty="0" smtClean="0"/>
              <a:t>Rehab Act: Pregnancy-Related Impairments that May Be Substantially Limiting</a:t>
            </a:r>
          </a:p>
        </p:txBody>
      </p:sp>
      <p:sp>
        <p:nvSpPr>
          <p:cNvPr id="3" name="Content Placeholder 2"/>
          <p:cNvSpPr>
            <a:spLocks noGrp="1"/>
          </p:cNvSpPr>
          <p:nvPr>
            <p:ph idx="1"/>
          </p:nvPr>
        </p:nvSpPr>
        <p:spPr/>
        <p:txBody>
          <a:bodyPr/>
          <a:lstStyle/>
          <a:p>
            <a:pPr marL="274320" indent="-274320" eaLnBrk="1" fontAlgn="auto" hangingPunct="1">
              <a:spcAft>
                <a:spcPts val="0"/>
              </a:spcAft>
              <a:buClr>
                <a:schemeClr val="accent3"/>
              </a:buClr>
              <a:buFont typeface="Wingdings 2"/>
              <a:buChar char=""/>
              <a:defRPr/>
            </a:pPr>
            <a:endParaRPr lang="en-US" sz="2000" dirty="0" smtClean="0"/>
          </a:p>
          <a:p>
            <a:pPr marL="274320" indent="-274320" eaLnBrk="1" fontAlgn="auto" hangingPunct="1">
              <a:spcAft>
                <a:spcPts val="0"/>
              </a:spcAft>
              <a:buClr>
                <a:schemeClr val="accent3"/>
              </a:buClr>
              <a:buFont typeface="Wingdings 2"/>
              <a:buChar char=""/>
              <a:defRPr/>
            </a:pPr>
            <a:r>
              <a:rPr lang="en-US" sz="2000" dirty="0" smtClean="0"/>
              <a:t>Examples:</a:t>
            </a:r>
          </a:p>
          <a:p>
            <a:pPr marL="641033" lvl="1" indent="-274320" eaLnBrk="1" fontAlgn="auto" hangingPunct="1">
              <a:spcAft>
                <a:spcPts val="0"/>
              </a:spcAft>
              <a:buClr>
                <a:schemeClr val="accent3"/>
              </a:buClr>
              <a:buFont typeface="Wingdings 2"/>
              <a:buChar char=""/>
              <a:defRPr/>
            </a:pPr>
            <a:r>
              <a:rPr lang="en-US" sz="2000" dirty="0" smtClean="0"/>
              <a:t>Pelvic  inflammation – may substantially limit walking</a:t>
            </a:r>
          </a:p>
          <a:p>
            <a:pPr marL="641033" lvl="1" indent="-274320" eaLnBrk="1" fontAlgn="auto" hangingPunct="1">
              <a:spcAft>
                <a:spcPts val="0"/>
              </a:spcAft>
              <a:buClr>
                <a:schemeClr val="accent3"/>
              </a:buClr>
              <a:buFont typeface="Wingdings 2"/>
              <a:buChar char=""/>
              <a:defRPr/>
            </a:pPr>
            <a:r>
              <a:rPr lang="en-US" sz="2000" dirty="0" smtClean="0"/>
              <a:t>Pregnancy-related carpal tunnel – may substantially limit lifting</a:t>
            </a:r>
          </a:p>
          <a:p>
            <a:pPr marL="641033" lvl="1" indent="-274320" eaLnBrk="1" fontAlgn="auto" hangingPunct="1">
              <a:spcAft>
                <a:spcPts val="0"/>
              </a:spcAft>
              <a:buClr>
                <a:schemeClr val="accent3"/>
              </a:buClr>
              <a:buFont typeface="Wingdings 2"/>
              <a:buChar char=""/>
              <a:defRPr/>
            </a:pPr>
            <a:r>
              <a:rPr lang="en-US" sz="2000" dirty="0" smtClean="0"/>
              <a:t>Disorders of uterus or cervix – may substantially limit reproductive function</a:t>
            </a:r>
          </a:p>
          <a:p>
            <a:pPr marL="641033" lvl="1" indent="-274320" eaLnBrk="1" fontAlgn="auto" hangingPunct="1">
              <a:spcAft>
                <a:spcPts val="0"/>
              </a:spcAft>
              <a:buClr>
                <a:schemeClr val="accent3"/>
              </a:buClr>
              <a:buFont typeface="Wingdings 2"/>
              <a:buChar char=""/>
              <a:defRPr/>
            </a:pPr>
            <a:r>
              <a:rPr lang="en-US" sz="2000" dirty="0" smtClean="0"/>
              <a:t>Pregnancy-related sciatica – may substantially limit musculoskeletal function</a:t>
            </a:r>
          </a:p>
          <a:p>
            <a:pPr marL="641033" lvl="1" indent="-274320" eaLnBrk="1" fontAlgn="auto" hangingPunct="1">
              <a:spcAft>
                <a:spcPts val="0"/>
              </a:spcAft>
              <a:buClr>
                <a:schemeClr val="accent3"/>
              </a:buClr>
              <a:buFont typeface="Wingdings 2"/>
              <a:buChar char=""/>
              <a:defRPr/>
            </a:pPr>
            <a:r>
              <a:rPr lang="en-US" sz="2000" dirty="0" smtClean="0"/>
              <a:t>Gestational diabetes – may substantially limit endocrine function</a:t>
            </a:r>
          </a:p>
          <a:p>
            <a:pPr marL="641033" lvl="1" indent="-274320" eaLnBrk="1" fontAlgn="auto" hangingPunct="1">
              <a:spcAft>
                <a:spcPts val="0"/>
              </a:spcAft>
              <a:buClr>
                <a:schemeClr val="accent3"/>
              </a:buClr>
              <a:buFont typeface="Wingdings 2"/>
              <a:buChar char=""/>
              <a:defRPr/>
            </a:pPr>
            <a:r>
              <a:rPr lang="en-US" sz="2000" dirty="0" smtClean="0"/>
              <a:t>Preeclampsia – may substantially limit cardiovascular or circulatory functions</a:t>
            </a:r>
          </a:p>
          <a:p>
            <a:pPr marL="274320" indent="-274320" eaLnBrk="1" fontAlgn="auto" hangingPunct="1">
              <a:spcAft>
                <a:spcPts val="0"/>
              </a:spcAft>
              <a:buClr>
                <a:schemeClr val="accent3"/>
              </a:buClr>
              <a:buFont typeface="Wingdings 2"/>
              <a:buChar char=""/>
              <a:defRPr/>
            </a:pPr>
            <a:endParaRPr lang="en-US" sz="2000" dirty="0" smtClean="0"/>
          </a:p>
          <a:p>
            <a:pPr>
              <a:buNone/>
              <a:defRPr/>
            </a:pPr>
            <a:endParaRPr lang="en-US" dirty="0"/>
          </a:p>
        </p:txBody>
      </p:sp>
      <p:sp>
        <p:nvSpPr>
          <p:cNvPr id="4" name="Slide Number Placeholder 3"/>
          <p:cNvSpPr>
            <a:spLocks noGrp="1"/>
          </p:cNvSpPr>
          <p:nvPr>
            <p:ph type="sldNum" sz="quarter" idx="12"/>
          </p:nvPr>
        </p:nvSpPr>
        <p:spPr/>
        <p:txBody>
          <a:bodyPr/>
          <a:lstStyle/>
          <a:p>
            <a:pPr>
              <a:defRPr/>
            </a:pPr>
            <a:fld id="{8EE9C058-85F5-41CE-A7FC-671946934E87}" type="slidenum">
              <a:rPr lang="en-US" smtClean="0"/>
              <a:pPr>
                <a:defRPr/>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noAutofit/>
          </a:bodyPr>
          <a:lstStyle/>
          <a:p>
            <a:pPr algn="ctr" eaLnBrk="1" fontAlgn="auto" hangingPunct="1">
              <a:spcAft>
                <a:spcPts val="0"/>
              </a:spcAft>
              <a:defRPr/>
            </a:pPr>
            <a:r>
              <a:rPr lang="en-US" sz="4000" dirty="0" smtClean="0"/>
              <a:t>Pregnancy Issues and the Strategic Enforcement Plan</a:t>
            </a:r>
            <a:endParaRPr lang="en-US" sz="4000" dirty="0"/>
          </a:p>
        </p:txBody>
      </p:sp>
      <p:sp>
        <p:nvSpPr>
          <p:cNvPr id="3" name="Content Placeholder 2"/>
          <p:cNvSpPr>
            <a:spLocks noGrp="1"/>
          </p:cNvSpPr>
          <p:nvPr>
            <p:ph idx="1"/>
          </p:nvPr>
        </p:nvSpPr>
        <p:spPr/>
        <p:txBody>
          <a:bodyPr>
            <a:normAutofit lnSpcReduction="10000"/>
          </a:bodyPr>
          <a:lstStyle/>
          <a:p>
            <a:pPr marL="274320" indent="-274320" eaLnBrk="1" fontAlgn="auto" hangingPunct="1">
              <a:spcAft>
                <a:spcPts val="0"/>
              </a:spcAft>
              <a:buClr>
                <a:schemeClr val="accent3"/>
              </a:buClr>
              <a:buFont typeface="Wingdings 2"/>
              <a:buChar char=""/>
              <a:defRPr/>
            </a:pPr>
            <a:endParaRPr lang="en-US" sz="2800" dirty="0" smtClean="0"/>
          </a:p>
          <a:p>
            <a:pPr marL="274320" indent="-274320" eaLnBrk="1" fontAlgn="auto" hangingPunct="1">
              <a:spcAft>
                <a:spcPts val="0"/>
              </a:spcAft>
              <a:buClr>
                <a:schemeClr val="accent3"/>
              </a:buClr>
              <a:buFont typeface="Wingdings 2"/>
              <a:buChar char=""/>
              <a:defRPr/>
            </a:pPr>
            <a:r>
              <a:rPr lang="en-US" sz="2800" dirty="0" smtClean="0"/>
              <a:t>One </a:t>
            </a:r>
            <a:r>
              <a:rPr lang="en-US" sz="2800" dirty="0"/>
              <a:t>of the six national priorities identified in Strategic Enforcement Plan (SEP) is litigating “emerging or developing </a:t>
            </a:r>
            <a:r>
              <a:rPr lang="en-US" sz="2800" dirty="0" smtClean="0"/>
              <a:t>issues”</a:t>
            </a:r>
          </a:p>
          <a:p>
            <a:pPr marL="274320" indent="-274320" eaLnBrk="1" fontAlgn="auto" hangingPunct="1">
              <a:spcAft>
                <a:spcPts val="0"/>
              </a:spcAft>
              <a:buClr>
                <a:schemeClr val="accent3"/>
              </a:buClr>
              <a:buFont typeface="Wingdings 2"/>
              <a:buNone/>
              <a:defRPr/>
            </a:pPr>
            <a:endParaRPr lang="en-US" sz="2800" dirty="0" smtClean="0"/>
          </a:p>
          <a:p>
            <a:pPr marL="274320" indent="-274320" eaLnBrk="1" fontAlgn="auto" hangingPunct="1">
              <a:spcAft>
                <a:spcPts val="0"/>
              </a:spcAft>
              <a:buClr>
                <a:schemeClr val="accent3"/>
              </a:buClr>
              <a:buFont typeface="Wingdings 2"/>
              <a:buChar char=""/>
              <a:defRPr/>
            </a:pPr>
            <a:r>
              <a:rPr lang="en-US" sz="2800" dirty="0" smtClean="0"/>
              <a:t>One such “emerging or developing issue” is “accommodating </a:t>
            </a:r>
            <a:r>
              <a:rPr lang="en-US" sz="2800" dirty="0"/>
              <a:t>pregnancy-related limitations under the Americans with Disabilities Act Amendments Act (ADAAA) and the Pregnancy Discrimination </a:t>
            </a:r>
            <a:r>
              <a:rPr lang="en-US" sz="2800" dirty="0" smtClean="0"/>
              <a:t>Act” </a:t>
            </a:r>
            <a:r>
              <a:rPr lang="en-US" sz="2800" dirty="0"/>
              <a:t>(SEP, Part III.B.3)</a:t>
            </a:r>
          </a:p>
          <a:p>
            <a:pPr marL="274320" indent="-274320" eaLnBrk="1" fontAlgn="auto" hangingPunct="1">
              <a:spcAft>
                <a:spcPts val="0"/>
              </a:spcAft>
              <a:buClr>
                <a:schemeClr val="accent3"/>
              </a:buClr>
              <a:buFont typeface="Wingdings 2"/>
              <a:buChar char=""/>
              <a:defRPr/>
            </a:pPr>
            <a:endParaRPr lang="en-US" dirty="0"/>
          </a:p>
        </p:txBody>
      </p:sp>
      <p:sp>
        <p:nvSpPr>
          <p:cNvPr id="4" name="Slide Number Placeholder 3"/>
          <p:cNvSpPr>
            <a:spLocks noGrp="1"/>
          </p:cNvSpPr>
          <p:nvPr>
            <p:ph type="sldNum" sz="quarter" idx="12"/>
          </p:nvPr>
        </p:nvSpPr>
        <p:spPr/>
        <p:txBody>
          <a:bodyPr/>
          <a:lstStyle/>
          <a:p>
            <a:pPr>
              <a:defRPr/>
            </a:pPr>
            <a:fld id="{40483DFF-E315-429F-937F-56E97CD9217A}"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p:txBody>
          <a:bodyPr/>
          <a:lstStyle/>
          <a:p>
            <a:pPr>
              <a:defRPr/>
            </a:pPr>
            <a:fld id="{9DD373A0-5717-4B74-BFB1-8B9DFB193C65}" type="slidenum">
              <a:rPr lang="en-US" altLang="en-US" smtClean="0"/>
              <a:pPr>
                <a:defRPr/>
              </a:pPr>
              <a:t>20</a:t>
            </a:fld>
            <a:endParaRPr lang="en-US" altLang="en-US" dirty="0" smtClean="0"/>
          </a:p>
        </p:txBody>
      </p:sp>
      <p:sp>
        <p:nvSpPr>
          <p:cNvPr id="22531" name="Rectangle 2"/>
          <p:cNvSpPr>
            <a:spLocks noGrp="1" noChangeArrowheads="1"/>
          </p:cNvSpPr>
          <p:nvPr>
            <p:ph type="title"/>
          </p:nvPr>
        </p:nvSpPr>
        <p:spPr/>
        <p:txBody>
          <a:bodyPr/>
          <a:lstStyle/>
          <a:p>
            <a:pPr algn="ctr" eaLnBrk="1" hangingPunct="1"/>
            <a:r>
              <a:rPr lang="en-US" sz="2800" dirty="0" smtClean="0"/>
              <a:t>Pregnancy-Related Impairments</a:t>
            </a:r>
            <a:br>
              <a:rPr lang="en-US" sz="2800" dirty="0" smtClean="0"/>
            </a:br>
            <a:r>
              <a:rPr lang="en-US" sz="2800" dirty="0" smtClean="0"/>
              <a:t>That Are Substantially Limiting </a:t>
            </a:r>
          </a:p>
        </p:txBody>
      </p:sp>
      <p:sp>
        <p:nvSpPr>
          <p:cNvPr id="22532" name="Rectangle 3"/>
          <p:cNvSpPr>
            <a:spLocks noGrp="1" noChangeArrowheads="1"/>
          </p:cNvSpPr>
          <p:nvPr>
            <p:ph type="body" idx="1"/>
          </p:nvPr>
        </p:nvSpPr>
        <p:spPr>
          <a:xfrm>
            <a:off x="381000" y="1752600"/>
            <a:ext cx="8229600" cy="4411663"/>
          </a:xfrm>
        </p:spPr>
        <p:txBody>
          <a:bodyPr/>
          <a:lstStyle/>
          <a:p>
            <a:pPr eaLnBrk="1" hangingPunct="1">
              <a:lnSpc>
                <a:spcPct val="90000"/>
              </a:lnSpc>
              <a:buFont typeface="Wingdings" pitchFamily="2" charset="2"/>
              <a:buNone/>
            </a:pPr>
            <a:r>
              <a:rPr lang="en-US" sz="2400" i="1" dirty="0" smtClean="0"/>
              <a:t>Mayorga v. Alorica, Inc., </a:t>
            </a:r>
            <a:r>
              <a:rPr lang="en-US" sz="2400" dirty="0" smtClean="0"/>
              <a:t>2012 WL 3043021 (S.D. Fla. July 25, 2012)</a:t>
            </a:r>
            <a:endParaRPr lang="en-US" sz="2400" i="1" dirty="0" smtClean="0"/>
          </a:p>
          <a:p>
            <a:pPr eaLnBrk="1" hangingPunct="1">
              <a:lnSpc>
                <a:spcPct val="90000"/>
              </a:lnSpc>
            </a:pPr>
            <a:r>
              <a:rPr lang="en-US" sz="2000" dirty="0" smtClean="0"/>
              <a:t>Plaintiff had a high-risk pregnancy where baby was in breech position throughout, resulting in, inter alia, premature contractions; increased heart rate; severe morning sickness, back pain, and lower abdominal pain; and three emergency room visits.</a:t>
            </a:r>
          </a:p>
          <a:p>
            <a:pPr eaLnBrk="1" hangingPunct="1">
              <a:lnSpc>
                <a:spcPct val="90000"/>
              </a:lnSpc>
            </a:pPr>
            <a:r>
              <a:rPr lang="en-US" sz="2000" dirty="0" smtClean="0"/>
              <a:t>Held: While healthy pregnancies are not covered under ADA, pregnancy-related complications may be disabilities if they are severe or long enough in duration.  Motion to dismiss denied and plaintiff directed to file amended complaint alleging specific major life activities which were substantially limited.</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algn="ctr" eaLnBrk="1" hangingPunct="1"/>
            <a:r>
              <a:rPr lang="en-US" sz="3200" dirty="0" smtClean="0"/>
              <a:t>Common Accommodations for </a:t>
            </a:r>
            <a:br>
              <a:rPr lang="en-US" sz="3200" dirty="0" smtClean="0"/>
            </a:br>
            <a:r>
              <a:rPr lang="en-US" sz="3200" dirty="0" smtClean="0"/>
              <a:t>Pregnancy-Related Limitations</a:t>
            </a:r>
          </a:p>
        </p:txBody>
      </p:sp>
      <p:sp>
        <p:nvSpPr>
          <p:cNvPr id="20483" name="Content Placeholder 2"/>
          <p:cNvSpPr>
            <a:spLocks noGrp="1"/>
          </p:cNvSpPr>
          <p:nvPr>
            <p:ph idx="1"/>
          </p:nvPr>
        </p:nvSpPr>
        <p:spPr/>
        <p:txBody>
          <a:bodyPr/>
          <a:lstStyle/>
          <a:p>
            <a:pPr eaLnBrk="1" hangingPunct="1"/>
            <a:r>
              <a:rPr lang="en-US" sz="2800" dirty="0" smtClean="0"/>
              <a:t>Modification of job duties, such as provision of “light duty” or redistribution of marginal functions</a:t>
            </a:r>
          </a:p>
          <a:p>
            <a:pPr eaLnBrk="1" hangingPunct="1"/>
            <a:r>
              <a:rPr lang="en-US" sz="2800" dirty="0" smtClean="0"/>
              <a:t>Modification of work hours</a:t>
            </a:r>
          </a:p>
          <a:p>
            <a:pPr eaLnBrk="1" hangingPunct="1"/>
            <a:r>
              <a:rPr lang="en-US" sz="2800" dirty="0" smtClean="0"/>
              <a:t>Relocation to a different work area</a:t>
            </a:r>
          </a:p>
          <a:p>
            <a:pPr eaLnBrk="1" hangingPunct="1"/>
            <a:r>
              <a:rPr lang="en-US" sz="2800" dirty="0" smtClean="0"/>
              <a:t>More frequent breaks</a:t>
            </a:r>
          </a:p>
          <a:p>
            <a:pPr eaLnBrk="1" hangingPunct="1"/>
            <a:r>
              <a:rPr lang="en-US" sz="2800" dirty="0" smtClean="0"/>
              <a:t>Modification of policies – permission to use a stool while on duty or to drink from a water bottle</a:t>
            </a:r>
          </a:p>
          <a:p>
            <a:pPr eaLnBrk="1" hangingPunct="1"/>
            <a:r>
              <a:rPr lang="en-US" sz="2800" dirty="0" smtClean="0"/>
              <a:t>Additional leave</a:t>
            </a:r>
          </a:p>
          <a:p>
            <a:pPr eaLnBrk="1" hangingPunct="1"/>
            <a:endParaRPr lang="en-US" dirty="0" smtClean="0"/>
          </a:p>
        </p:txBody>
      </p:sp>
      <p:sp>
        <p:nvSpPr>
          <p:cNvPr id="4" name="Slide Number Placeholder 3"/>
          <p:cNvSpPr>
            <a:spLocks noGrp="1"/>
          </p:cNvSpPr>
          <p:nvPr>
            <p:ph type="sldNum" sz="quarter" idx="12"/>
          </p:nvPr>
        </p:nvSpPr>
        <p:spPr/>
        <p:txBody>
          <a:bodyPr/>
          <a:lstStyle/>
          <a:p>
            <a:pPr>
              <a:defRPr/>
            </a:pPr>
            <a:fld id="{0FBD65FF-488A-47AE-BC72-63C35A68F806}" type="slidenum">
              <a:rPr lang="en-US" smtClean="0"/>
              <a:pPr>
                <a:defRPr/>
              </a:pPr>
              <a:t>21</a:t>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Other Avenues to Accommodation</a:t>
            </a:r>
            <a:endParaRPr lang="en-US" dirty="0"/>
          </a:p>
        </p:txBody>
      </p:sp>
      <p:sp>
        <p:nvSpPr>
          <p:cNvPr id="3" name="Content Placeholder 2"/>
          <p:cNvSpPr>
            <a:spLocks noGrp="1"/>
          </p:cNvSpPr>
          <p:nvPr>
            <p:ph idx="1"/>
          </p:nvPr>
        </p:nvSpPr>
        <p:spPr/>
        <p:txBody>
          <a:bodyPr>
            <a:normAutofit lnSpcReduction="10000"/>
          </a:bodyPr>
          <a:lstStyle/>
          <a:p>
            <a:pPr marL="274320" indent="-274320" eaLnBrk="1" fontAlgn="auto" hangingPunct="1">
              <a:spcAft>
                <a:spcPts val="0"/>
              </a:spcAft>
              <a:buClr>
                <a:schemeClr val="accent3"/>
              </a:buClr>
              <a:buFont typeface="Wingdings 2" pitchFamily="18" charset="2"/>
              <a:buNone/>
              <a:defRPr/>
            </a:pPr>
            <a:endParaRPr lang="en-US" dirty="0" smtClean="0"/>
          </a:p>
          <a:p>
            <a:pPr marL="274320" indent="-274320" eaLnBrk="1" fontAlgn="auto" hangingPunct="1">
              <a:spcAft>
                <a:spcPts val="0"/>
              </a:spcAft>
              <a:buClr>
                <a:schemeClr val="accent3"/>
              </a:buClr>
              <a:buFont typeface="Wingdings 2"/>
              <a:buChar char=""/>
              <a:defRPr/>
            </a:pPr>
            <a:r>
              <a:rPr lang="en-US" dirty="0" smtClean="0"/>
              <a:t>Some state laws require some degree of accommodation of pregnancy, including:</a:t>
            </a:r>
          </a:p>
          <a:p>
            <a:pPr marL="274320" indent="-274320" eaLnBrk="1" fontAlgn="auto" hangingPunct="1">
              <a:spcAft>
                <a:spcPts val="0"/>
              </a:spcAft>
              <a:buClr>
                <a:schemeClr val="accent3"/>
              </a:buClr>
              <a:buFont typeface="Wingdings 2"/>
              <a:buNone/>
              <a:defRPr/>
            </a:pPr>
            <a:r>
              <a:rPr lang="en-US" dirty="0" smtClean="0"/>
              <a:t>	- Alaska		- Illinois	- Maryland</a:t>
            </a:r>
          </a:p>
          <a:p>
            <a:pPr marL="274320" indent="-274320" eaLnBrk="1" fontAlgn="auto" hangingPunct="1">
              <a:spcAft>
                <a:spcPts val="0"/>
              </a:spcAft>
              <a:buClr>
                <a:schemeClr val="accent3"/>
              </a:buClr>
              <a:buFont typeface="Wingdings 2"/>
              <a:buNone/>
              <a:defRPr/>
            </a:pPr>
            <a:r>
              <a:rPr lang="en-US" dirty="0" smtClean="0"/>
              <a:t>	- California	- Minnesota	- New Jersey</a:t>
            </a:r>
          </a:p>
          <a:p>
            <a:pPr marL="274320" indent="-274320" eaLnBrk="1" fontAlgn="auto" hangingPunct="1">
              <a:spcAft>
                <a:spcPts val="0"/>
              </a:spcAft>
              <a:buClr>
                <a:schemeClr val="accent3"/>
              </a:buClr>
              <a:buFont typeface="Wingdings 2"/>
              <a:buNone/>
              <a:defRPr/>
            </a:pPr>
            <a:r>
              <a:rPr lang="en-US" dirty="0" smtClean="0"/>
              <a:t>	- Connecticut	- Texas	- West Virginia</a:t>
            </a:r>
          </a:p>
          <a:p>
            <a:pPr marL="274320" indent="-274320" eaLnBrk="1" fontAlgn="auto" hangingPunct="1">
              <a:spcAft>
                <a:spcPts val="0"/>
              </a:spcAft>
              <a:buClr>
                <a:schemeClr val="accent3"/>
              </a:buClr>
              <a:buFont typeface="Wingdings 2"/>
              <a:buNone/>
              <a:defRPr/>
            </a:pPr>
            <a:r>
              <a:rPr lang="en-US" dirty="0" smtClean="0"/>
              <a:t>	- Hawaii		- Louisiana</a:t>
            </a:r>
          </a:p>
          <a:p>
            <a:pPr marL="274320" indent="-274320" eaLnBrk="1" fontAlgn="auto" hangingPunct="1">
              <a:spcAft>
                <a:spcPts val="0"/>
              </a:spcAft>
              <a:buClr>
                <a:schemeClr val="accent3"/>
              </a:buClr>
              <a:buFont typeface="Wingdings 2"/>
              <a:buChar char=""/>
              <a:defRPr/>
            </a:pPr>
            <a:r>
              <a:rPr lang="en-US" dirty="0" smtClean="0"/>
              <a:t>Pregnant Workers Fairness Act, S. 942, 113th Cong. </a:t>
            </a:r>
            <a:r>
              <a:rPr lang="da-DK" dirty="0" smtClean="0"/>
              <a:t>(2013), available at http://www.govtrack.us/congress/bills/113/s942</a:t>
            </a:r>
            <a:endParaRPr lang="en-US" dirty="0"/>
          </a:p>
        </p:txBody>
      </p:sp>
      <p:sp>
        <p:nvSpPr>
          <p:cNvPr id="4" name="Slide Number Placeholder 3"/>
          <p:cNvSpPr>
            <a:spLocks noGrp="1"/>
          </p:cNvSpPr>
          <p:nvPr>
            <p:ph type="sldNum" sz="quarter" idx="12"/>
          </p:nvPr>
        </p:nvSpPr>
        <p:spPr/>
        <p:txBody>
          <a:bodyPr/>
          <a:lstStyle/>
          <a:p>
            <a:pPr>
              <a:defRPr/>
            </a:pPr>
            <a:fld id="{3A9F033E-CB7B-4F1B-BF3B-26FE40E66877}" type="slidenum">
              <a:rPr lang="en-US" smtClean="0"/>
              <a:pPr>
                <a:defRPr/>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algn="ctr" eaLnBrk="1" hangingPunct="1"/>
            <a:r>
              <a:rPr lang="en-US" sz="4000" dirty="0" smtClean="0"/>
              <a:t>Best Practices</a:t>
            </a:r>
          </a:p>
        </p:txBody>
      </p:sp>
      <p:sp>
        <p:nvSpPr>
          <p:cNvPr id="3" name="Content Placeholder 2"/>
          <p:cNvSpPr>
            <a:spLocks noGrp="1"/>
          </p:cNvSpPr>
          <p:nvPr>
            <p:ph idx="1"/>
          </p:nvPr>
        </p:nvSpPr>
        <p:spPr/>
        <p:txBody>
          <a:bodyPr>
            <a:normAutofit lnSpcReduction="10000"/>
          </a:bodyPr>
          <a:lstStyle/>
          <a:p>
            <a:pPr marL="274320" indent="-274320" eaLnBrk="1" fontAlgn="auto" hangingPunct="1">
              <a:spcAft>
                <a:spcPts val="0"/>
              </a:spcAft>
              <a:buClr>
                <a:schemeClr val="accent3"/>
              </a:buClr>
              <a:defRPr/>
            </a:pPr>
            <a:r>
              <a:rPr lang="en-US" sz="2800" dirty="0" smtClean="0"/>
              <a:t>Protect applicants and employees against retaliation.</a:t>
            </a:r>
          </a:p>
          <a:p>
            <a:pPr marL="274320" indent="-274320" eaLnBrk="1" fontAlgn="auto" hangingPunct="1">
              <a:spcAft>
                <a:spcPts val="0"/>
              </a:spcAft>
              <a:buClr>
                <a:schemeClr val="accent3"/>
              </a:buClr>
              <a:defRPr/>
            </a:pPr>
            <a:r>
              <a:rPr lang="en-US" sz="2800" dirty="0" smtClean="0"/>
              <a:t>Make hiring, promotion, and other employment decisions without regard to stereotypes about pregnant workers.</a:t>
            </a:r>
          </a:p>
          <a:p>
            <a:pPr marL="274320" indent="-274320" eaLnBrk="1" fontAlgn="auto" hangingPunct="1">
              <a:spcAft>
                <a:spcPts val="0"/>
              </a:spcAft>
              <a:buClr>
                <a:schemeClr val="accent3"/>
              </a:buClr>
              <a:defRPr/>
            </a:pPr>
            <a:r>
              <a:rPr lang="en-US" sz="2800" dirty="0" smtClean="0"/>
              <a:t>Review light duty policies for compliance with the PDA.</a:t>
            </a:r>
          </a:p>
          <a:p>
            <a:pPr marL="274320" indent="-274320" eaLnBrk="1" fontAlgn="auto" hangingPunct="1">
              <a:spcAft>
                <a:spcPts val="0"/>
              </a:spcAft>
              <a:buClr>
                <a:schemeClr val="accent3"/>
              </a:buClr>
              <a:defRPr/>
            </a:pPr>
            <a:r>
              <a:rPr lang="en-US" sz="2800" dirty="0" smtClean="0"/>
              <a:t>Ensure that anyone designated to handle reasonable accommodation requests is aware of new rules of construction under the Rehab Act.</a:t>
            </a:r>
          </a:p>
          <a:p>
            <a:pPr marL="274320" indent="-274320" eaLnBrk="1" fontAlgn="auto" hangingPunct="1">
              <a:spcAft>
                <a:spcPts val="0"/>
              </a:spcAft>
              <a:buClr>
                <a:schemeClr val="accent3"/>
              </a:buClr>
              <a:buFont typeface="Wingdings 2"/>
              <a:buNone/>
              <a:defRPr/>
            </a:pPr>
            <a:endParaRPr lang="en-US" dirty="0" smtClean="0"/>
          </a:p>
          <a:p>
            <a:pPr marL="274320" indent="-274320" eaLnBrk="1" fontAlgn="auto" hangingPunct="1">
              <a:spcAft>
                <a:spcPts val="0"/>
              </a:spcAft>
              <a:buClr>
                <a:schemeClr val="accent3"/>
              </a:buClr>
              <a:buFont typeface="Wingdings 2"/>
              <a:buNone/>
              <a:defRPr/>
            </a:pPr>
            <a:endParaRPr lang="en-US" dirty="0"/>
          </a:p>
        </p:txBody>
      </p:sp>
      <p:sp>
        <p:nvSpPr>
          <p:cNvPr id="4" name="Slide Number Placeholder 3"/>
          <p:cNvSpPr>
            <a:spLocks noGrp="1"/>
          </p:cNvSpPr>
          <p:nvPr>
            <p:ph type="sldNum" sz="quarter" idx="12"/>
          </p:nvPr>
        </p:nvSpPr>
        <p:spPr/>
        <p:txBody>
          <a:bodyPr/>
          <a:lstStyle/>
          <a:p>
            <a:pPr>
              <a:defRPr/>
            </a:pPr>
            <a:fld id="{92D41A7F-5633-4D18-94EC-524C29FEA883}" type="slidenum">
              <a:rPr lang="en-US" smtClean="0"/>
              <a:pPr>
                <a:defRPr/>
              </a:pPr>
              <a:t>23</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eaLnBrk="1" hangingPunct="1"/>
            <a:r>
              <a:rPr lang="en-US" sz="3200" dirty="0" smtClean="0"/>
              <a:t>EEOC History on Issues Relating to Pregnancy, Disability, and Caregiver Discrimination</a:t>
            </a:r>
            <a:r>
              <a:rPr lang="en-US" sz="2400" dirty="0" smtClean="0"/>
              <a:t/>
            </a:r>
            <a:br>
              <a:rPr lang="en-US" sz="2400" dirty="0" smtClean="0"/>
            </a:br>
            <a:endParaRPr lang="en-US" sz="2400" dirty="0" smtClean="0"/>
          </a:p>
        </p:txBody>
      </p:sp>
      <p:sp>
        <p:nvSpPr>
          <p:cNvPr id="3" name="Content Placeholder 2"/>
          <p:cNvSpPr>
            <a:spLocks noGrp="1"/>
          </p:cNvSpPr>
          <p:nvPr>
            <p:ph idx="1"/>
          </p:nvPr>
        </p:nvSpPr>
        <p:spPr/>
        <p:txBody>
          <a:bodyPr>
            <a:normAutofit/>
          </a:bodyPr>
          <a:lstStyle/>
          <a:p>
            <a:pPr marL="274320" indent="-274320" eaLnBrk="1" fontAlgn="auto" hangingPunct="1">
              <a:spcAft>
                <a:spcPts val="0"/>
              </a:spcAft>
              <a:buClr>
                <a:schemeClr val="accent3"/>
              </a:buClr>
              <a:buFont typeface="Wingdings 2"/>
              <a:buChar char=""/>
              <a:defRPr/>
            </a:pPr>
            <a:r>
              <a:rPr lang="en-US" sz="1800" dirty="0" smtClean="0"/>
              <a:t>Guidelines on Discrimination Because of Sex (1979):  http://www.gpo.gov/fdsys/pkg/CFR-2011-title29-vol4/xml/CFR-2011-title29-vol4-part1604.xml</a:t>
            </a:r>
          </a:p>
          <a:p>
            <a:pPr marL="274320" indent="-274320" eaLnBrk="1" fontAlgn="auto" hangingPunct="1">
              <a:spcAft>
                <a:spcPts val="0"/>
              </a:spcAft>
              <a:buClr>
                <a:schemeClr val="accent3"/>
              </a:buClr>
              <a:buFont typeface="Wingdings 2"/>
              <a:buChar char=""/>
              <a:defRPr/>
            </a:pPr>
            <a:r>
              <a:rPr lang="en-US" sz="1800" dirty="0" smtClean="0"/>
              <a:t>Fact Sheet: The Family and Medical Leave Act, the Americans with Disabilities Act, and Title VII of the Civil Rights Act of 1964 (1995): </a:t>
            </a:r>
            <a:r>
              <a:rPr lang="en-US" sz="1800" dirty="0" smtClean="0">
                <a:hlinkClick r:id="rId3"/>
              </a:rPr>
              <a:t>http://www.eeoc.gov/policy/docs/fmlaada.html</a:t>
            </a:r>
            <a:endParaRPr lang="en-US" sz="1800" dirty="0" smtClean="0"/>
          </a:p>
          <a:p>
            <a:pPr marL="274320" indent="-274320" eaLnBrk="1" fontAlgn="auto" hangingPunct="1">
              <a:spcAft>
                <a:spcPts val="0"/>
              </a:spcAft>
              <a:buClr>
                <a:schemeClr val="accent3"/>
              </a:buClr>
              <a:buFont typeface="Wingdings 2"/>
              <a:buChar char=""/>
              <a:defRPr/>
            </a:pPr>
            <a:r>
              <a:rPr lang="en-US" sz="1800" dirty="0" smtClean="0"/>
              <a:t>Enforcement Guidance:  Unlawful Disparate Treatment of Workers With Caregiving Responsibilities (2007): </a:t>
            </a:r>
            <a:r>
              <a:rPr lang="en-US" sz="1800" dirty="0" smtClean="0">
                <a:hlinkClick r:id="rId4"/>
              </a:rPr>
              <a:t>http://www.eeoc.gov/policy/docs/caregiving.html</a:t>
            </a:r>
            <a:endParaRPr lang="en-US" sz="1800" dirty="0" smtClean="0"/>
          </a:p>
          <a:p>
            <a:pPr marL="274320" indent="-274320" eaLnBrk="1" fontAlgn="auto" hangingPunct="1">
              <a:spcAft>
                <a:spcPts val="0"/>
              </a:spcAft>
              <a:buClr>
                <a:schemeClr val="accent3"/>
              </a:buClr>
              <a:buFont typeface="Wingdings 2"/>
              <a:buChar char=""/>
              <a:defRPr/>
            </a:pPr>
            <a:r>
              <a:rPr lang="en-US" sz="1800" dirty="0" smtClean="0"/>
              <a:t>Regulations to implement the ADAAA (</a:t>
            </a:r>
            <a:r>
              <a:rPr lang="en-US" sz="1800" dirty="0" smtClean="0"/>
              <a:t>2011):  </a:t>
            </a:r>
            <a:r>
              <a:rPr lang="en-US" sz="1800" dirty="0" smtClean="0"/>
              <a:t>29 C.F.R. § 1630</a:t>
            </a:r>
          </a:p>
          <a:p>
            <a:pPr marL="274320" indent="-274320" eaLnBrk="1" fontAlgn="auto" hangingPunct="1">
              <a:spcAft>
                <a:spcPts val="0"/>
              </a:spcAft>
              <a:buClr>
                <a:schemeClr val="accent3"/>
              </a:buClr>
              <a:buFont typeface="Wingdings 2"/>
              <a:buChar char=""/>
              <a:defRPr/>
            </a:pPr>
            <a:r>
              <a:rPr lang="en-US" sz="1800" dirty="0" smtClean="0"/>
              <a:t>Commission Meeting on Unlawful Discrimination Against Pregnant Workers and Workers With Caregiving Responsibilities (2012):</a:t>
            </a:r>
            <a:r>
              <a:rPr lang="en-US" sz="1800" dirty="0"/>
              <a:t> </a:t>
            </a:r>
            <a:r>
              <a:rPr lang="en-US" sz="1800" dirty="0" smtClean="0">
                <a:hlinkClick r:id="rId5"/>
              </a:rPr>
              <a:t>http://www.eeoc.gov/eeoc/meetings/2-15-12/index.cfm</a:t>
            </a:r>
            <a:endParaRPr lang="en-US" sz="1800" dirty="0" smtClean="0"/>
          </a:p>
          <a:p>
            <a:pPr marL="274320" indent="-274320" eaLnBrk="1" fontAlgn="auto" hangingPunct="1">
              <a:spcAft>
                <a:spcPts val="0"/>
              </a:spcAft>
              <a:buClr>
                <a:schemeClr val="accent3"/>
              </a:buClr>
              <a:buFont typeface="Wingdings 2"/>
              <a:buNone/>
              <a:defRPr/>
            </a:pPr>
            <a:endParaRPr lang="en-US" sz="1800" dirty="0" smtClean="0"/>
          </a:p>
          <a:p>
            <a:pPr marL="274320" indent="-274320" eaLnBrk="1" fontAlgn="auto" hangingPunct="1">
              <a:spcAft>
                <a:spcPts val="0"/>
              </a:spcAft>
              <a:buClr>
                <a:schemeClr val="accent3"/>
              </a:buClr>
              <a:buFont typeface="Wingdings 2"/>
              <a:buChar char=""/>
              <a:defRPr/>
            </a:pPr>
            <a:endParaRPr lang="en-US" sz="1800" dirty="0" smtClean="0"/>
          </a:p>
          <a:p>
            <a:pPr marL="274320" indent="-274320" eaLnBrk="1" fontAlgn="auto" hangingPunct="1">
              <a:spcAft>
                <a:spcPts val="0"/>
              </a:spcAft>
              <a:buClr>
                <a:schemeClr val="accent3"/>
              </a:buClr>
              <a:buFont typeface="Wingdings 2"/>
              <a:buNone/>
              <a:defRPr/>
            </a:pPr>
            <a:endParaRPr lang="en-US" sz="1800" dirty="0" smtClean="0"/>
          </a:p>
          <a:p>
            <a:pPr marL="274320" indent="-274320" eaLnBrk="1" fontAlgn="auto" hangingPunct="1">
              <a:spcAft>
                <a:spcPts val="0"/>
              </a:spcAft>
              <a:buClr>
                <a:schemeClr val="accent3"/>
              </a:buClr>
              <a:buFont typeface="Wingdings 2"/>
              <a:buNone/>
              <a:defRPr/>
            </a:pPr>
            <a:endParaRPr lang="en-US" sz="1800" dirty="0"/>
          </a:p>
        </p:txBody>
      </p:sp>
      <p:sp>
        <p:nvSpPr>
          <p:cNvPr id="4" name="Slide Number Placeholder 3"/>
          <p:cNvSpPr>
            <a:spLocks noGrp="1"/>
          </p:cNvSpPr>
          <p:nvPr>
            <p:ph type="sldNum" sz="quarter" idx="12"/>
          </p:nvPr>
        </p:nvSpPr>
        <p:spPr/>
        <p:txBody>
          <a:bodyPr/>
          <a:lstStyle/>
          <a:p>
            <a:pPr>
              <a:defRPr/>
            </a:pPr>
            <a:fld id="{D05BAB8A-EE6F-423A-B9DB-1529C4BA3B70}" type="slidenum">
              <a:rPr lang="en-US" smtClean="0"/>
              <a:pPr>
                <a:defRPr/>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838200"/>
          </a:xfrm>
        </p:spPr>
        <p:txBody>
          <a:bodyPr>
            <a:noAutofit/>
          </a:bodyPr>
          <a:lstStyle/>
          <a:p>
            <a:pPr algn="ctr" eaLnBrk="1" fontAlgn="auto" hangingPunct="1">
              <a:spcAft>
                <a:spcPts val="0"/>
              </a:spcAft>
              <a:defRPr/>
            </a:pPr>
            <a:r>
              <a:rPr lang="en-US" sz="3200" dirty="0" smtClean="0"/>
              <a:t>More Pregnant Women in the Workforce</a:t>
            </a:r>
            <a:endParaRPr lang="en-US" sz="3200" dirty="0"/>
          </a:p>
        </p:txBody>
      </p:sp>
      <p:sp>
        <p:nvSpPr>
          <p:cNvPr id="3" name="Content Placeholder 2"/>
          <p:cNvSpPr>
            <a:spLocks noGrp="1"/>
          </p:cNvSpPr>
          <p:nvPr>
            <p:ph idx="1"/>
          </p:nvPr>
        </p:nvSpPr>
        <p:spPr/>
        <p:txBody>
          <a:bodyPr>
            <a:normAutofit fontScale="47500" lnSpcReduction="20000"/>
          </a:bodyPr>
          <a:lstStyle/>
          <a:p>
            <a:pPr marL="274320" indent="-274320" eaLnBrk="1" fontAlgn="auto" hangingPunct="1">
              <a:spcAft>
                <a:spcPts val="0"/>
              </a:spcAft>
              <a:buClr>
                <a:schemeClr val="accent3"/>
              </a:buClr>
              <a:buFont typeface="Wingdings 2"/>
              <a:buChar char=""/>
              <a:defRPr/>
            </a:pPr>
            <a:endParaRPr lang="en-US" sz="2800" dirty="0" smtClean="0"/>
          </a:p>
          <a:p>
            <a:pPr marL="274320" indent="-274320" eaLnBrk="1" fontAlgn="auto" hangingPunct="1">
              <a:spcAft>
                <a:spcPts val="0"/>
              </a:spcAft>
              <a:buClr>
                <a:schemeClr val="accent3"/>
              </a:buClr>
              <a:buFont typeface="Wingdings 2"/>
              <a:buChar char=""/>
              <a:defRPr/>
            </a:pPr>
            <a:r>
              <a:rPr lang="en-US" sz="3800" dirty="0" smtClean="0"/>
              <a:t>Today, women comprise half of the workforce and increasingly continue to work while pregnant, often through later stages of pregnancy. </a:t>
            </a:r>
          </a:p>
          <a:p>
            <a:pPr marL="274320" lvl="1" indent="-274320" eaLnBrk="1" fontAlgn="auto" hangingPunct="1">
              <a:spcAft>
                <a:spcPts val="0"/>
              </a:spcAft>
              <a:buClr>
                <a:schemeClr val="accent3"/>
              </a:buClr>
              <a:buSzPct val="95000"/>
              <a:buFont typeface="Wingdings 2"/>
              <a:buChar char=""/>
              <a:defRPr/>
            </a:pPr>
            <a:r>
              <a:rPr lang="en-US" sz="3800" dirty="0" smtClean="0"/>
              <a:t>1961-65: 44% of first-time mothers worked during pregnancy, and 13% of them stopped work during their first trimester. </a:t>
            </a:r>
          </a:p>
          <a:p>
            <a:pPr marL="641033" lvl="1" indent="-274320" eaLnBrk="1" fontAlgn="auto" hangingPunct="1">
              <a:spcAft>
                <a:spcPts val="0"/>
              </a:spcAft>
              <a:buClr>
                <a:schemeClr val="accent3"/>
              </a:buClr>
              <a:buFont typeface="Wingdings 2"/>
              <a:buChar char=""/>
              <a:defRPr/>
            </a:pPr>
            <a:r>
              <a:rPr lang="en-US" sz="3600" dirty="0" smtClean="0"/>
              <a:t>Compare to 2006-08: 66% of first-time mothers worked during pregnancy, and only 6% of them stopped work during their first trimester.</a:t>
            </a:r>
          </a:p>
          <a:p>
            <a:pPr marL="274320" lvl="1" indent="-274320" eaLnBrk="1" fontAlgn="auto" hangingPunct="1">
              <a:spcAft>
                <a:spcPts val="0"/>
              </a:spcAft>
              <a:buClr>
                <a:schemeClr val="accent3"/>
              </a:buClr>
              <a:buSzPct val="95000"/>
              <a:buFont typeface="Wingdings 2"/>
              <a:buChar char=""/>
              <a:defRPr/>
            </a:pPr>
            <a:r>
              <a:rPr lang="en-US" sz="3800" dirty="0" smtClean="0"/>
              <a:t>1961-65: 35% of first-time mothers who worked during pregnancy worked into their final month.</a:t>
            </a:r>
          </a:p>
          <a:p>
            <a:pPr marL="548957" lvl="2" indent="-274320" eaLnBrk="1" fontAlgn="auto" hangingPunct="1">
              <a:spcAft>
                <a:spcPts val="0"/>
              </a:spcAft>
              <a:buClr>
                <a:schemeClr val="accent3"/>
              </a:buClr>
              <a:buSzPct val="95000"/>
              <a:buFont typeface="Wingdings 2"/>
              <a:buChar char=""/>
              <a:defRPr/>
            </a:pPr>
            <a:r>
              <a:rPr lang="en-US" sz="3500" dirty="0" smtClean="0"/>
              <a:t>Compare to 2006-08: 82% </a:t>
            </a:r>
            <a:r>
              <a:rPr lang="en-US" sz="3600" dirty="0" smtClean="0"/>
              <a:t>of first-time mothers who worked during pregnancy worked into their final month.</a:t>
            </a:r>
            <a:endParaRPr lang="en-US" sz="3500" dirty="0" smtClean="0"/>
          </a:p>
          <a:p>
            <a:pPr marL="274320" indent="-274320" eaLnBrk="1" fontAlgn="auto" hangingPunct="1">
              <a:spcAft>
                <a:spcPts val="0"/>
              </a:spcAft>
              <a:buClr>
                <a:schemeClr val="accent3"/>
              </a:buClr>
              <a:buFont typeface="Wingdings 2"/>
              <a:buChar char=""/>
              <a:defRPr/>
            </a:pPr>
            <a:r>
              <a:rPr lang="en-US" sz="3800" dirty="0" smtClean="0"/>
              <a:t>1970: Mean age at first birth was 21.4.</a:t>
            </a:r>
          </a:p>
          <a:p>
            <a:pPr marL="641033" lvl="1" indent="-274320" eaLnBrk="1" fontAlgn="auto" hangingPunct="1">
              <a:spcAft>
                <a:spcPts val="0"/>
              </a:spcAft>
              <a:buClr>
                <a:schemeClr val="accent3"/>
              </a:buClr>
              <a:buFont typeface="Wingdings 2"/>
              <a:buChar char=""/>
              <a:defRPr/>
            </a:pPr>
            <a:r>
              <a:rPr lang="en-US" sz="3600" dirty="0" smtClean="0"/>
              <a:t>Compare to 2007: Mean age at first birth was 25.</a:t>
            </a:r>
          </a:p>
          <a:p>
            <a:pPr marL="641033" lvl="1" indent="-274320" eaLnBrk="1" fontAlgn="auto" hangingPunct="1">
              <a:spcAft>
                <a:spcPts val="0"/>
              </a:spcAft>
              <a:buClr>
                <a:schemeClr val="accent3"/>
              </a:buClr>
              <a:buNone/>
              <a:defRPr/>
            </a:pPr>
            <a:endParaRPr lang="en-US" sz="3800" dirty="0" smtClean="0"/>
          </a:p>
          <a:p>
            <a:pPr marL="274320" indent="-274320" eaLnBrk="1" fontAlgn="auto" hangingPunct="1">
              <a:spcAft>
                <a:spcPts val="0"/>
              </a:spcAft>
              <a:buClr>
                <a:schemeClr val="accent3"/>
              </a:buClr>
              <a:buFont typeface="Wingdings 2"/>
              <a:buChar char=""/>
              <a:defRPr/>
            </a:pPr>
            <a:r>
              <a:rPr lang="en-US" sz="2300" i="1" dirty="0" smtClean="0"/>
              <a:t>See </a:t>
            </a:r>
            <a:r>
              <a:rPr lang="en-US" sz="2300" dirty="0" smtClean="0"/>
              <a:t>National Women’s Law Center, </a:t>
            </a:r>
            <a:r>
              <a:rPr lang="en-US" sz="2300" i="1" dirty="0" smtClean="0"/>
              <a:t>Fact Sheet: The Pregnant Workers Fairness Act: Making Room for Pregnancy on the Job </a:t>
            </a:r>
            <a:r>
              <a:rPr lang="en-US" sz="2300" dirty="0" smtClean="0"/>
              <a:t>(June 2013), </a:t>
            </a:r>
            <a:r>
              <a:rPr lang="en-US" sz="2300" i="1" dirty="0" smtClean="0"/>
              <a:t>available at </a:t>
            </a:r>
            <a:r>
              <a:rPr lang="en-US" sz="2300" dirty="0" smtClean="0">
                <a:hlinkClick r:id="rId3"/>
              </a:rPr>
              <a:t>http://www.nwlc.org/sites/default/files/pdfs/pregnantworkersfairnessfactsheet_w_bill_number.pdf</a:t>
            </a:r>
            <a:r>
              <a:rPr lang="en-US" sz="2300" dirty="0" smtClean="0"/>
              <a:t>; U.S. Census Bureau, </a:t>
            </a:r>
            <a:r>
              <a:rPr lang="en-US" sz="2300" i="1" dirty="0" smtClean="0"/>
              <a:t>Maternity Leave and Employment Patterns of First-Time Mothers 1961-2008</a:t>
            </a:r>
            <a:r>
              <a:rPr lang="en-US" sz="2300" dirty="0" smtClean="0"/>
              <a:t>, 4, 6 (Oct. 2011), </a:t>
            </a:r>
            <a:r>
              <a:rPr lang="en-US" sz="2300" i="1" dirty="0" smtClean="0"/>
              <a:t>available at </a:t>
            </a:r>
            <a:r>
              <a:rPr lang="en-US" sz="2300" dirty="0" smtClean="0">
                <a:hlinkClick r:id="rId4"/>
              </a:rPr>
              <a:t>http://www.census.gov/prod/2011pubs/p70-128.pdf</a:t>
            </a:r>
            <a:r>
              <a:rPr lang="en-US" sz="2300" dirty="0" smtClean="0"/>
              <a:t>.</a:t>
            </a:r>
            <a:endParaRPr lang="en-US" sz="2300" dirty="0"/>
          </a:p>
          <a:p>
            <a:pPr marL="274320" indent="-274320" eaLnBrk="1" fontAlgn="auto" hangingPunct="1">
              <a:spcAft>
                <a:spcPts val="0"/>
              </a:spcAft>
              <a:buClr>
                <a:schemeClr val="accent3"/>
              </a:buClr>
              <a:buFont typeface="Wingdings 2"/>
              <a:buChar char=""/>
              <a:defRPr/>
            </a:pPr>
            <a:endParaRPr lang="en-US" dirty="0"/>
          </a:p>
        </p:txBody>
      </p:sp>
      <p:sp>
        <p:nvSpPr>
          <p:cNvPr id="4" name="Slide Number Placeholder 3"/>
          <p:cNvSpPr>
            <a:spLocks noGrp="1"/>
          </p:cNvSpPr>
          <p:nvPr>
            <p:ph type="sldNum" sz="quarter" idx="12"/>
          </p:nvPr>
        </p:nvSpPr>
        <p:spPr/>
        <p:txBody>
          <a:bodyPr/>
          <a:lstStyle/>
          <a:p>
            <a:pPr>
              <a:defRPr/>
            </a:pPr>
            <a:fld id="{40483DFF-E315-429F-937F-56E97CD9217A}"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eaLnBrk="1" fontAlgn="auto" hangingPunct="1">
              <a:spcAft>
                <a:spcPts val="0"/>
              </a:spcAft>
              <a:defRPr/>
            </a:pPr>
            <a:r>
              <a:rPr lang="en-US" sz="4000" dirty="0" smtClean="0"/>
              <a:t>EEOC’s Pregnancy Discrimination Guidance</a:t>
            </a:r>
            <a:endParaRPr lang="en-US" sz="4000" dirty="0"/>
          </a:p>
        </p:txBody>
      </p:sp>
      <p:sp>
        <p:nvSpPr>
          <p:cNvPr id="3" name="Content Placeholder 2"/>
          <p:cNvSpPr>
            <a:spLocks noGrp="1"/>
          </p:cNvSpPr>
          <p:nvPr>
            <p:ph idx="1"/>
          </p:nvPr>
        </p:nvSpPr>
        <p:spPr/>
        <p:txBody>
          <a:bodyPr>
            <a:normAutofit lnSpcReduction="10000"/>
          </a:bodyPr>
          <a:lstStyle/>
          <a:p>
            <a:pPr marL="274320" indent="-274320" eaLnBrk="1" fontAlgn="auto" hangingPunct="1">
              <a:spcAft>
                <a:spcPts val="0"/>
              </a:spcAft>
              <a:buClr>
                <a:schemeClr val="accent3"/>
              </a:buClr>
              <a:buFont typeface="Wingdings 2"/>
              <a:buNone/>
              <a:defRPr/>
            </a:pPr>
            <a:endParaRPr lang="en-US" dirty="0" smtClean="0"/>
          </a:p>
          <a:p>
            <a:pPr marL="274320" indent="-274320" eaLnBrk="1" fontAlgn="auto" hangingPunct="1">
              <a:spcAft>
                <a:spcPts val="0"/>
              </a:spcAft>
              <a:buClr>
                <a:schemeClr val="accent3"/>
              </a:buClr>
              <a:defRPr/>
            </a:pPr>
            <a:r>
              <a:rPr lang="en-US" dirty="0" smtClean="0"/>
              <a:t>Enforcement Guidance: Pregnancy Discrimination And Related Issues </a:t>
            </a:r>
            <a:r>
              <a:rPr lang="en-US" sz="2000" dirty="0" smtClean="0">
                <a:hlinkClick r:id="rId3"/>
              </a:rPr>
              <a:t>http://www.eeoc.gov/laws/guidance/pregnancy_guidance.cfm</a:t>
            </a:r>
            <a:endParaRPr lang="en-US" sz="2000" dirty="0" smtClean="0"/>
          </a:p>
          <a:p>
            <a:pPr marL="274320" indent="-274320" eaLnBrk="1" fontAlgn="auto" hangingPunct="1">
              <a:spcAft>
                <a:spcPts val="0"/>
              </a:spcAft>
              <a:buClr>
                <a:schemeClr val="accent3"/>
              </a:buClr>
              <a:defRPr/>
            </a:pPr>
            <a:r>
              <a:rPr lang="en-US" dirty="0" smtClean="0"/>
              <a:t>Questions and Answers about the EEOC's Enforcement Guidance on Pregnancy Discrimination and Related Issues </a:t>
            </a:r>
            <a:r>
              <a:rPr lang="en-US" sz="2000" dirty="0" smtClean="0">
                <a:hlinkClick r:id="rId4"/>
              </a:rPr>
              <a:t>http://www.eeoc.gov/laws/guidance/pregnancy_qa.cfm</a:t>
            </a:r>
            <a:endParaRPr lang="en-US" sz="2000" dirty="0" smtClean="0"/>
          </a:p>
          <a:p>
            <a:pPr marL="274320" indent="-274320" eaLnBrk="1" fontAlgn="auto" hangingPunct="1">
              <a:spcAft>
                <a:spcPts val="0"/>
              </a:spcAft>
              <a:buClr>
                <a:schemeClr val="accent3"/>
              </a:buClr>
              <a:defRPr/>
            </a:pPr>
            <a:r>
              <a:rPr lang="en-US" dirty="0" smtClean="0"/>
              <a:t>Fact Sheet for Small Businesses: Pregnancy Discrimination </a:t>
            </a:r>
            <a:r>
              <a:rPr lang="en-US" sz="2000" dirty="0" smtClean="0">
                <a:hlinkClick r:id="rId5"/>
              </a:rPr>
              <a:t>http://www.eeoc.gov/eeoc/publications/pregnancy_factsheet.cfm</a:t>
            </a:r>
            <a:endParaRPr lang="en-US" sz="2000" dirty="0"/>
          </a:p>
        </p:txBody>
      </p:sp>
      <p:sp>
        <p:nvSpPr>
          <p:cNvPr id="4" name="Slide Number Placeholder 3"/>
          <p:cNvSpPr>
            <a:spLocks noGrp="1"/>
          </p:cNvSpPr>
          <p:nvPr>
            <p:ph type="sldNum" sz="quarter" idx="12"/>
          </p:nvPr>
        </p:nvSpPr>
        <p:spPr/>
        <p:txBody>
          <a:bodyPr/>
          <a:lstStyle/>
          <a:p>
            <a:pPr>
              <a:defRPr/>
            </a:pPr>
            <a:fld id="{061E17A0-6261-4CB7-B03C-B7128C36ADC7}" type="slidenum">
              <a:rPr lang="en-US" smtClean="0"/>
              <a:pPr>
                <a:defRPr/>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eaLnBrk="1" fontAlgn="auto" hangingPunct="1">
              <a:spcAft>
                <a:spcPts val="0"/>
              </a:spcAft>
              <a:defRPr/>
            </a:pPr>
            <a:r>
              <a:rPr lang="en-US" sz="4000" dirty="0" smtClean="0"/>
              <a:t>I. The Pregnancy Discrimination Act (PDA)</a:t>
            </a:r>
            <a:endParaRPr lang="en-US" sz="4000" dirty="0"/>
          </a:p>
        </p:txBody>
      </p:sp>
      <p:sp>
        <p:nvSpPr>
          <p:cNvPr id="3" name="Content Placeholder 2"/>
          <p:cNvSpPr>
            <a:spLocks noGrp="1"/>
          </p:cNvSpPr>
          <p:nvPr>
            <p:ph idx="1"/>
          </p:nvPr>
        </p:nvSpPr>
        <p:spPr/>
        <p:txBody>
          <a:bodyPr>
            <a:normAutofit/>
          </a:bodyPr>
          <a:lstStyle/>
          <a:p>
            <a:pPr marL="274320" indent="-274320" eaLnBrk="1" fontAlgn="auto" hangingPunct="1">
              <a:spcAft>
                <a:spcPts val="0"/>
              </a:spcAft>
              <a:buClr>
                <a:schemeClr val="accent3"/>
              </a:buClr>
              <a:buFont typeface="Wingdings 2"/>
              <a:buNone/>
              <a:defRPr/>
            </a:pPr>
            <a:endParaRPr lang="en-US" dirty="0" smtClean="0"/>
          </a:p>
          <a:p>
            <a:pPr marL="274320" indent="-274320" eaLnBrk="1" fontAlgn="auto" hangingPunct="1">
              <a:spcAft>
                <a:spcPts val="0"/>
              </a:spcAft>
              <a:buClr>
                <a:schemeClr val="accent3"/>
              </a:buClr>
              <a:buFont typeface="Wingdings 2"/>
              <a:buNone/>
              <a:defRPr/>
            </a:pPr>
            <a:r>
              <a:rPr lang="en-US" dirty="0" smtClean="0"/>
              <a:t>First clause:</a:t>
            </a:r>
          </a:p>
          <a:p>
            <a:pPr marL="274320" indent="-274320" eaLnBrk="1" fontAlgn="auto" hangingPunct="1">
              <a:spcAft>
                <a:spcPts val="0"/>
              </a:spcAft>
              <a:buClr>
                <a:schemeClr val="accent3"/>
              </a:buClr>
              <a:buFont typeface="Wingdings 2"/>
              <a:buNone/>
              <a:defRPr/>
            </a:pPr>
            <a:endParaRPr lang="en-US" dirty="0" smtClean="0"/>
          </a:p>
          <a:p>
            <a:pPr marL="274320" indent="-274320" eaLnBrk="1" fontAlgn="auto" hangingPunct="1">
              <a:spcAft>
                <a:spcPts val="0"/>
              </a:spcAft>
              <a:buClr>
                <a:schemeClr val="accent3"/>
              </a:buClr>
              <a:buFont typeface="Wingdings 2"/>
              <a:buChar char=""/>
              <a:defRPr/>
            </a:pPr>
            <a:r>
              <a:rPr lang="en-US" dirty="0" smtClean="0"/>
              <a:t>“The terms ‘because of sex’ or ‘on the basis of sex’ include, but are not limited to, because of or on the basis of </a:t>
            </a:r>
            <a:r>
              <a:rPr lang="en-US" i="1" dirty="0" smtClean="0"/>
              <a:t>pregnancy, childbirth, or related medical conditions</a:t>
            </a:r>
            <a:r>
              <a:rPr lang="en-US" dirty="0" smtClean="0"/>
              <a:t>”; and </a:t>
            </a:r>
          </a:p>
          <a:p>
            <a:pPr marL="274320" indent="-274320" eaLnBrk="1" fontAlgn="auto" hangingPunct="1">
              <a:spcAft>
                <a:spcPts val="0"/>
              </a:spcAft>
              <a:buClr>
                <a:schemeClr val="accent3"/>
              </a:buClr>
              <a:buFont typeface="Wingdings 2"/>
              <a:buNone/>
              <a:defRPr/>
            </a:pPr>
            <a:endParaRPr lang="en-US" dirty="0" smtClean="0"/>
          </a:p>
          <a:p>
            <a:pPr marL="274320" indent="-274320" eaLnBrk="1" fontAlgn="auto" hangingPunct="1">
              <a:spcAft>
                <a:spcPts val="0"/>
              </a:spcAft>
              <a:buClr>
                <a:schemeClr val="accent3"/>
              </a:buClr>
              <a:buFont typeface="Wingdings 2"/>
              <a:buNone/>
              <a:defRPr/>
            </a:pPr>
            <a:r>
              <a:rPr lang="en-US" dirty="0" smtClean="0"/>
              <a:t>42 U.S.C. § 2000e (k) (emphasis added).</a:t>
            </a:r>
          </a:p>
          <a:p>
            <a:pPr marL="274320" indent="-274320" eaLnBrk="1" fontAlgn="auto" hangingPunct="1">
              <a:spcAft>
                <a:spcPts val="0"/>
              </a:spcAft>
              <a:buClr>
                <a:schemeClr val="accent3"/>
              </a:buClr>
              <a:buFont typeface="Wingdings 2"/>
              <a:buNone/>
              <a:defRPr/>
            </a:pPr>
            <a:endParaRPr lang="en-US" dirty="0"/>
          </a:p>
        </p:txBody>
      </p:sp>
      <p:sp>
        <p:nvSpPr>
          <p:cNvPr id="4" name="Slide Number Placeholder 3"/>
          <p:cNvSpPr>
            <a:spLocks noGrp="1"/>
          </p:cNvSpPr>
          <p:nvPr>
            <p:ph type="sldNum" sz="quarter" idx="12"/>
          </p:nvPr>
        </p:nvSpPr>
        <p:spPr/>
        <p:txBody>
          <a:bodyPr/>
          <a:lstStyle/>
          <a:p>
            <a:pPr>
              <a:defRPr/>
            </a:pPr>
            <a:fld id="{061E17A0-6261-4CB7-B03C-B7128C36ADC7}" type="slidenum">
              <a:rPr lang="en-US" smtClean="0"/>
              <a:pPr>
                <a:defRPr/>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algn="ctr" eaLnBrk="1" hangingPunct="1"/>
            <a:r>
              <a:rPr lang="en-US" sz="4000" dirty="0" smtClean="0"/>
              <a:t>PDA: “Adverse Employment Actions”</a:t>
            </a:r>
          </a:p>
        </p:txBody>
      </p:sp>
      <p:sp>
        <p:nvSpPr>
          <p:cNvPr id="3" name="Content Placeholder 2"/>
          <p:cNvSpPr>
            <a:spLocks noGrp="1"/>
          </p:cNvSpPr>
          <p:nvPr>
            <p:ph idx="1"/>
          </p:nvPr>
        </p:nvSpPr>
        <p:spPr/>
        <p:txBody>
          <a:bodyPr>
            <a:normAutofit lnSpcReduction="10000"/>
          </a:bodyPr>
          <a:lstStyle/>
          <a:p>
            <a:pPr marL="274320" indent="-274320" eaLnBrk="1" fontAlgn="auto" hangingPunct="1">
              <a:spcAft>
                <a:spcPts val="0"/>
              </a:spcAft>
              <a:buClr>
                <a:schemeClr val="accent3"/>
              </a:buClr>
              <a:buFont typeface="Wingdings 2"/>
              <a:buNone/>
              <a:defRPr/>
            </a:pPr>
            <a:r>
              <a:rPr lang="en-US" dirty="0" smtClean="0"/>
              <a:t>Examples:  </a:t>
            </a:r>
          </a:p>
          <a:p>
            <a:pPr marL="274320" indent="-274320" eaLnBrk="1" fontAlgn="auto" hangingPunct="1">
              <a:spcAft>
                <a:spcPts val="0"/>
              </a:spcAft>
              <a:buClr>
                <a:schemeClr val="accent3"/>
              </a:buClr>
              <a:defRPr/>
            </a:pPr>
            <a:r>
              <a:rPr lang="en-US" dirty="0" smtClean="0"/>
              <a:t>No hire</a:t>
            </a:r>
          </a:p>
          <a:p>
            <a:pPr marL="274320" indent="-274320" eaLnBrk="1" fontAlgn="auto" hangingPunct="1">
              <a:spcAft>
                <a:spcPts val="0"/>
              </a:spcAft>
              <a:buClr>
                <a:schemeClr val="accent3"/>
              </a:buClr>
              <a:defRPr/>
            </a:pPr>
            <a:r>
              <a:rPr lang="en-US" dirty="0" smtClean="0"/>
              <a:t>Termination</a:t>
            </a:r>
          </a:p>
          <a:p>
            <a:pPr marL="274320" indent="-274320" eaLnBrk="1" fontAlgn="auto" hangingPunct="1">
              <a:spcAft>
                <a:spcPts val="0"/>
              </a:spcAft>
              <a:buClr>
                <a:schemeClr val="accent3"/>
              </a:buClr>
              <a:defRPr/>
            </a:pPr>
            <a:r>
              <a:rPr lang="en-US" dirty="0" smtClean="0"/>
              <a:t>Demotion</a:t>
            </a:r>
          </a:p>
          <a:p>
            <a:pPr marL="274320" indent="-274320" eaLnBrk="1" fontAlgn="auto" hangingPunct="1">
              <a:spcAft>
                <a:spcPts val="0"/>
              </a:spcAft>
              <a:buClr>
                <a:schemeClr val="accent3"/>
              </a:buClr>
              <a:defRPr/>
            </a:pPr>
            <a:r>
              <a:rPr lang="en-US" dirty="0" smtClean="0"/>
              <a:t>Failure to promote</a:t>
            </a:r>
          </a:p>
          <a:p>
            <a:pPr marL="274320" indent="-274320" eaLnBrk="1" fontAlgn="auto" hangingPunct="1">
              <a:spcAft>
                <a:spcPts val="0"/>
              </a:spcAft>
              <a:buClr>
                <a:schemeClr val="accent3"/>
              </a:buClr>
              <a:defRPr/>
            </a:pPr>
            <a:r>
              <a:rPr lang="en-US" dirty="0" smtClean="0"/>
              <a:t>Failure to transfer</a:t>
            </a:r>
          </a:p>
          <a:p>
            <a:pPr marL="641033" lvl="1" indent="-274320" eaLnBrk="1" fontAlgn="auto" hangingPunct="1">
              <a:spcAft>
                <a:spcPts val="0"/>
              </a:spcAft>
              <a:buClr>
                <a:schemeClr val="accent3"/>
              </a:buClr>
              <a:defRPr/>
            </a:pPr>
            <a:r>
              <a:rPr lang="en-US" i="1" dirty="0" smtClean="0"/>
              <a:t>Doe v. DOJ, U.S. Marshals Serv</a:t>
            </a:r>
            <a:r>
              <a:rPr lang="en-US" dirty="0" smtClean="0"/>
              <a:t>., EEOC Appeal No. 0720090006</a:t>
            </a:r>
          </a:p>
          <a:p>
            <a:pPr marL="274320" indent="-274320" eaLnBrk="1" fontAlgn="auto" hangingPunct="1">
              <a:spcAft>
                <a:spcPts val="0"/>
              </a:spcAft>
              <a:buClr>
                <a:schemeClr val="accent3"/>
              </a:buClr>
              <a:defRPr/>
            </a:pPr>
            <a:r>
              <a:rPr lang="en-US" dirty="0" smtClean="0"/>
              <a:t>Harassment</a:t>
            </a:r>
          </a:p>
          <a:p>
            <a:pPr marL="641033" lvl="1" indent="-274320" eaLnBrk="1" fontAlgn="auto" hangingPunct="1">
              <a:spcAft>
                <a:spcPts val="0"/>
              </a:spcAft>
              <a:buClr>
                <a:schemeClr val="accent3"/>
              </a:buClr>
              <a:defRPr/>
            </a:pPr>
            <a:r>
              <a:rPr lang="en-US" i="1" dirty="0" smtClean="0"/>
              <a:t>Harris v. Soc. Sec. Admin</a:t>
            </a:r>
            <a:r>
              <a:rPr lang="en-US" dirty="0" smtClean="0"/>
              <a:t>.,  EEOC Appeal No. 0120121157</a:t>
            </a:r>
          </a:p>
          <a:p>
            <a:pPr marL="274320" indent="-274320" eaLnBrk="1" fontAlgn="auto" hangingPunct="1">
              <a:spcAft>
                <a:spcPts val="0"/>
              </a:spcAft>
              <a:buClr>
                <a:schemeClr val="accent3"/>
              </a:buClr>
              <a:buFont typeface="Wingdings 2"/>
              <a:buNone/>
              <a:defRPr/>
            </a:pPr>
            <a:endParaRPr lang="en-US" dirty="0" smtClean="0"/>
          </a:p>
        </p:txBody>
      </p:sp>
      <p:sp>
        <p:nvSpPr>
          <p:cNvPr id="4" name="Slide Number Placeholder 3"/>
          <p:cNvSpPr>
            <a:spLocks noGrp="1"/>
          </p:cNvSpPr>
          <p:nvPr>
            <p:ph type="sldNum" sz="quarter" idx="12"/>
          </p:nvPr>
        </p:nvSpPr>
        <p:spPr/>
        <p:txBody>
          <a:bodyPr/>
          <a:lstStyle/>
          <a:p>
            <a:pPr>
              <a:defRPr/>
            </a:pPr>
            <a:fld id="{2B0140A1-0B25-46AE-9851-477240F76388}" type="slidenum">
              <a:rPr lang="en-US" smtClean="0"/>
              <a:pPr>
                <a:defRPr/>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algn="ctr" eaLnBrk="1" hangingPunct="1"/>
            <a:r>
              <a:rPr lang="en-US" sz="3200" dirty="0" smtClean="0"/>
              <a:t>PDA:  Extent of Coverage - “Pregnancy, Childbirth, and Related Medical Conditions”</a:t>
            </a:r>
          </a:p>
        </p:txBody>
      </p:sp>
      <p:sp>
        <p:nvSpPr>
          <p:cNvPr id="3" name="Content Placeholder 2"/>
          <p:cNvSpPr>
            <a:spLocks noGrp="1"/>
          </p:cNvSpPr>
          <p:nvPr>
            <p:ph idx="1"/>
          </p:nvPr>
        </p:nvSpPr>
        <p:spPr/>
        <p:txBody>
          <a:bodyPr>
            <a:normAutofit/>
          </a:bodyPr>
          <a:lstStyle/>
          <a:p>
            <a:pPr marL="274320" indent="-274320" eaLnBrk="1" fontAlgn="auto" hangingPunct="1">
              <a:spcAft>
                <a:spcPts val="0"/>
              </a:spcAft>
              <a:buClr>
                <a:schemeClr val="accent3"/>
              </a:buClr>
              <a:buFont typeface="Wingdings 2"/>
              <a:buNone/>
              <a:defRPr/>
            </a:pPr>
            <a:r>
              <a:rPr lang="en-US" sz="2800" dirty="0" smtClean="0"/>
              <a:t>“</a:t>
            </a:r>
            <a:r>
              <a:rPr lang="en-US" sz="2400" dirty="0" smtClean="0"/>
              <a:t>The PDA gives a woman the right . . . to be financially and legally protected before, during, and after her pregnancy.”   Leg. History of the PDA</a:t>
            </a:r>
          </a:p>
          <a:p>
            <a:pPr marL="274320" indent="-274320" eaLnBrk="1" fontAlgn="auto" hangingPunct="1">
              <a:spcAft>
                <a:spcPts val="0"/>
              </a:spcAft>
              <a:buClr>
                <a:schemeClr val="accent3"/>
              </a:buClr>
              <a:defRPr/>
            </a:pPr>
            <a:r>
              <a:rPr lang="en-US" sz="2400" dirty="0" smtClean="0"/>
              <a:t>Current Pregnancy</a:t>
            </a:r>
          </a:p>
          <a:p>
            <a:pPr marL="274320" indent="-274320" eaLnBrk="1" fontAlgn="auto" hangingPunct="1">
              <a:spcAft>
                <a:spcPts val="0"/>
              </a:spcAft>
              <a:buClr>
                <a:schemeClr val="accent3"/>
              </a:buClr>
              <a:buNone/>
              <a:defRPr/>
            </a:pPr>
            <a:endParaRPr lang="en-US" sz="2400" dirty="0" smtClean="0"/>
          </a:p>
          <a:p>
            <a:pPr marL="274320" indent="-274320" eaLnBrk="1" fontAlgn="auto" hangingPunct="1">
              <a:spcAft>
                <a:spcPts val="0"/>
              </a:spcAft>
              <a:buClr>
                <a:schemeClr val="accent3"/>
              </a:buClr>
              <a:defRPr/>
            </a:pPr>
            <a:r>
              <a:rPr lang="en-US" sz="2400" dirty="0" smtClean="0"/>
              <a:t>Past Pregnancy</a:t>
            </a:r>
          </a:p>
          <a:p>
            <a:pPr lvl="1"/>
            <a:r>
              <a:rPr lang="en-US" sz="1800" dirty="0" smtClean="0"/>
              <a:t>Enforcement Guidance: Unlawful Disparate Treatment of Workers with </a:t>
            </a:r>
            <a:r>
              <a:rPr lang="en-US" sz="1800" dirty="0" err="1" smtClean="0"/>
              <a:t>Caregiving</a:t>
            </a:r>
            <a:r>
              <a:rPr lang="en-US" sz="1800" dirty="0" smtClean="0"/>
              <a:t>  Responsibilities </a:t>
            </a:r>
            <a:r>
              <a:rPr lang="en-US" sz="1800" dirty="0" smtClean="0">
                <a:hlinkClick r:id="rId3"/>
              </a:rPr>
              <a:t>http://www.eeoc.gov/policy/docs/caregiving.html</a:t>
            </a:r>
            <a:r>
              <a:rPr lang="en-US" sz="1800" dirty="0" smtClean="0"/>
              <a:t> </a:t>
            </a:r>
          </a:p>
          <a:p>
            <a:pPr marL="274320" indent="-274320" eaLnBrk="1" fontAlgn="auto" hangingPunct="1">
              <a:spcAft>
                <a:spcPts val="0"/>
              </a:spcAft>
              <a:buClr>
                <a:schemeClr val="accent3"/>
              </a:buClr>
              <a:defRPr/>
            </a:pPr>
            <a:r>
              <a:rPr lang="en-US" sz="2400" dirty="0" smtClean="0"/>
              <a:t>Potential or Intended Pregnancy</a:t>
            </a:r>
          </a:p>
          <a:p>
            <a:pPr marL="641033" lvl="1" indent="-274320" eaLnBrk="1" fontAlgn="auto" hangingPunct="1">
              <a:spcAft>
                <a:spcPts val="0"/>
              </a:spcAft>
              <a:buClr>
                <a:schemeClr val="accent3"/>
              </a:buClr>
              <a:defRPr/>
            </a:pPr>
            <a:r>
              <a:rPr lang="en-US" sz="2200" u="sng" dirty="0" smtClean="0"/>
              <a:t>UAW v. Johnson Controls</a:t>
            </a:r>
            <a:r>
              <a:rPr lang="en-US" sz="2200" dirty="0" smtClean="0"/>
              <a:t>, 499 U.S. 187 (1991)</a:t>
            </a:r>
            <a:endParaRPr lang="en-US" sz="2200" u="sng" dirty="0" smtClean="0"/>
          </a:p>
          <a:p>
            <a:pPr marL="274320" indent="-274320" eaLnBrk="1" fontAlgn="auto" hangingPunct="1">
              <a:spcAft>
                <a:spcPts val="0"/>
              </a:spcAft>
              <a:buClr>
                <a:schemeClr val="accent3"/>
              </a:buClr>
              <a:buNone/>
              <a:defRPr/>
            </a:pPr>
            <a:endParaRPr lang="en-US" sz="2400" dirty="0"/>
          </a:p>
        </p:txBody>
      </p:sp>
      <p:sp>
        <p:nvSpPr>
          <p:cNvPr id="4" name="Slide Number Placeholder 3"/>
          <p:cNvSpPr>
            <a:spLocks noGrp="1"/>
          </p:cNvSpPr>
          <p:nvPr>
            <p:ph type="sldNum" sz="quarter" idx="12"/>
          </p:nvPr>
        </p:nvSpPr>
        <p:spPr/>
        <p:txBody>
          <a:bodyPr/>
          <a:lstStyle/>
          <a:p>
            <a:pPr>
              <a:defRPr/>
            </a:pPr>
            <a:fld id="{A6F6B929-D7C5-4FCC-96D7-86BF89905749}" type="slidenum">
              <a:rPr lang="en-US" smtClean="0"/>
              <a:pPr>
                <a:defRPr/>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algn="ctr" eaLnBrk="1" hangingPunct="1"/>
            <a:r>
              <a:rPr lang="en-US" sz="3200" dirty="0" smtClean="0"/>
              <a:t>PDA:  “Related Medical Conditions”</a:t>
            </a:r>
          </a:p>
        </p:txBody>
      </p:sp>
      <p:sp>
        <p:nvSpPr>
          <p:cNvPr id="3" name="Content Placeholder 2"/>
          <p:cNvSpPr>
            <a:spLocks noGrp="1"/>
          </p:cNvSpPr>
          <p:nvPr>
            <p:ph idx="1"/>
          </p:nvPr>
        </p:nvSpPr>
        <p:spPr/>
        <p:txBody>
          <a:bodyPr>
            <a:normAutofit/>
          </a:bodyPr>
          <a:lstStyle/>
          <a:p>
            <a:pPr marL="274320" indent="-274320" eaLnBrk="1" fontAlgn="auto" hangingPunct="1">
              <a:spcAft>
                <a:spcPts val="0"/>
              </a:spcAft>
              <a:buClr>
                <a:schemeClr val="accent3"/>
              </a:buClr>
              <a:buFont typeface="Wingdings 2"/>
              <a:buNone/>
              <a:defRPr/>
            </a:pPr>
            <a:r>
              <a:rPr lang="en-US" sz="2800" dirty="0" smtClean="0"/>
              <a:t>Examples of “related medical conditions”:</a:t>
            </a:r>
          </a:p>
          <a:p>
            <a:pPr marL="274320" indent="-274320" eaLnBrk="1" fontAlgn="auto" hangingPunct="1">
              <a:spcAft>
                <a:spcPts val="0"/>
              </a:spcAft>
              <a:buClr>
                <a:schemeClr val="accent3"/>
              </a:buClr>
              <a:defRPr/>
            </a:pPr>
            <a:r>
              <a:rPr lang="en-US" sz="2800" dirty="0" smtClean="0"/>
              <a:t>Complications requiring bed rest</a:t>
            </a:r>
          </a:p>
          <a:p>
            <a:pPr marL="274320" indent="-274320" eaLnBrk="1" fontAlgn="auto" hangingPunct="1">
              <a:spcAft>
                <a:spcPts val="0"/>
              </a:spcAft>
              <a:buClr>
                <a:schemeClr val="accent3"/>
              </a:buClr>
              <a:defRPr/>
            </a:pPr>
            <a:r>
              <a:rPr lang="en-US" sz="2800" dirty="0" smtClean="0"/>
              <a:t>Gestational diabetes</a:t>
            </a:r>
          </a:p>
          <a:p>
            <a:pPr marL="274320" indent="-274320" eaLnBrk="1" fontAlgn="auto" hangingPunct="1">
              <a:spcAft>
                <a:spcPts val="0"/>
              </a:spcAft>
              <a:buClr>
                <a:schemeClr val="accent3"/>
              </a:buClr>
              <a:defRPr/>
            </a:pPr>
            <a:r>
              <a:rPr lang="en-US" sz="2800" dirty="0" smtClean="0"/>
              <a:t>After-effects of C-section</a:t>
            </a:r>
          </a:p>
          <a:p>
            <a:pPr marL="274320" indent="-274320" eaLnBrk="1" fontAlgn="auto" hangingPunct="1">
              <a:spcAft>
                <a:spcPts val="0"/>
              </a:spcAft>
              <a:buClr>
                <a:schemeClr val="accent3"/>
              </a:buClr>
              <a:defRPr/>
            </a:pPr>
            <a:r>
              <a:rPr lang="en-US" sz="2800" dirty="0" smtClean="0"/>
              <a:t>Lactation – </a:t>
            </a:r>
            <a:r>
              <a:rPr lang="en-US" sz="2800" u="sng" dirty="0" smtClean="0"/>
              <a:t>EEOC v. Houston Funding</a:t>
            </a:r>
            <a:r>
              <a:rPr lang="en-US" sz="2800" dirty="0" smtClean="0"/>
              <a:t>, 2013 WL 2360114 (5</a:t>
            </a:r>
            <a:r>
              <a:rPr lang="en-US" sz="2800" baseline="30000" dirty="0" smtClean="0"/>
              <a:t>th</a:t>
            </a:r>
            <a:r>
              <a:rPr lang="en-US" sz="2800" dirty="0" smtClean="0"/>
              <a:t> Cir. 2013)</a:t>
            </a:r>
          </a:p>
          <a:p>
            <a:pPr marL="274320" indent="-274320" eaLnBrk="1" fontAlgn="auto" hangingPunct="1">
              <a:spcAft>
                <a:spcPts val="0"/>
              </a:spcAft>
              <a:buClr>
                <a:schemeClr val="accent3"/>
              </a:buClr>
              <a:buFont typeface="Wingdings 2" pitchFamily="18" charset="2"/>
              <a:buNone/>
              <a:defRPr/>
            </a:pPr>
            <a:endParaRPr lang="en-US" dirty="0"/>
          </a:p>
        </p:txBody>
      </p:sp>
      <p:sp>
        <p:nvSpPr>
          <p:cNvPr id="4" name="Slide Number Placeholder 3"/>
          <p:cNvSpPr>
            <a:spLocks noGrp="1"/>
          </p:cNvSpPr>
          <p:nvPr>
            <p:ph type="sldNum" sz="quarter" idx="12"/>
          </p:nvPr>
        </p:nvSpPr>
        <p:spPr/>
        <p:txBody>
          <a:bodyPr/>
          <a:lstStyle/>
          <a:p>
            <a:pPr>
              <a:defRPr/>
            </a:pPr>
            <a:fld id="{A6F6B929-D7C5-4FCC-96D7-86BF89905749}" type="slidenum">
              <a:rPr lang="en-US" smtClean="0"/>
              <a:pPr>
                <a:defRPr/>
              </a:pPr>
              <a:t>9</a:t>
            </a:fld>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Flow</Template>
  <TotalTime>1412</TotalTime>
  <Words>1560</Words>
  <Application>Microsoft Office PowerPoint</Application>
  <PresentationFormat>On-screen Show (4:3)</PresentationFormat>
  <Paragraphs>202</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Flow</vt:lpstr>
      <vt:lpstr>Enforcement Guidance on Pregnancy Discrimination and Related Issues</vt:lpstr>
      <vt:lpstr>Pregnancy Issues and the Strategic Enforcement Plan</vt:lpstr>
      <vt:lpstr>EEOC History on Issues Relating to Pregnancy, Disability, and Caregiver Discrimination </vt:lpstr>
      <vt:lpstr>More Pregnant Women in the Workforce</vt:lpstr>
      <vt:lpstr>EEOC’s Pregnancy Discrimination Guidance</vt:lpstr>
      <vt:lpstr>I. The Pregnancy Discrimination Act (PDA)</vt:lpstr>
      <vt:lpstr>PDA: “Adverse Employment Actions”</vt:lpstr>
      <vt:lpstr>PDA:  Extent of Coverage - “Pregnancy, Childbirth, and Related Medical Conditions”</vt:lpstr>
      <vt:lpstr>PDA:  “Related Medical Conditions”</vt:lpstr>
      <vt:lpstr>The PDA’s Second Clause</vt:lpstr>
      <vt:lpstr>PDA: Light Duty</vt:lpstr>
      <vt:lpstr> PDA: Light Duty, cont’d </vt:lpstr>
      <vt:lpstr>PDA: Light Duty, cont’d</vt:lpstr>
      <vt:lpstr>PDA: Light Duty, cont’d</vt:lpstr>
      <vt:lpstr>PDA: Leave</vt:lpstr>
      <vt:lpstr>PDA: Health Insurance</vt:lpstr>
      <vt:lpstr> II.  Pregnancy and the Rehabilitation Act</vt:lpstr>
      <vt:lpstr>Pregnancy and the Rehab Act: New Rules of Construction</vt:lpstr>
      <vt:lpstr>Rehab Act: Pregnancy-Related Impairments that May Be Substantially Limiting</vt:lpstr>
      <vt:lpstr>Pregnancy-Related Impairments That Are Substantially Limiting </vt:lpstr>
      <vt:lpstr>Common Accommodations for  Pregnancy-Related Limitations</vt:lpstr>
      <vt:lpstr>Other Avenues to Accommodation</vt:lpstr>
      <vt:lpstr>Best Practices</vt:lpstr>
    </vt:vector>
  </TitlesOfParts>
  <Company>EEOC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Intersection of the  PDA and ADAAA</dc:title>
  <dc:creator>GTHOMAS</dc:creator>
  <cp:lastModifiedBy>PMASTRO</cp:lastModifiedBy>
  <cp:revision>216</cp:revision>
  <dcterms:created xsi:type="dcterms:W3CDTF">2013-07-30T19:42:27Z</dcterms:created>
  <dcterms:modified xsi:type="dcterms:W3CDTF">2014-07-22T16:34:38Z</dcterms:modified>
</cp:coreProperties>
</file>